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56" r:id="rId3"/>
    <p:sldId id="279" r:id="rId4"/>
    <p:sldId id="258" r:id="rId5"/>
    <p:sldId id="287" r:id="rId6"/>
    <p:sldId id="257" r:id="rId7"/>
    <p:sldId id="286" r:id="rId8"/>
    <p:sldId id="263" r:id="rId9"/>
    <p:sldId id="264" r:id="rId10"/>
    <p:sldId id="265" r:id="rId11"/>
    <p:sldId id="266" r:id="rId12"/>
    <p:sldId id="267" r:id="rId13"/>
    <p:sldId id="271" r:id="rId14"/>
    <p:sldId id="272" r:id="rId15"/>
    <p:sldId id="268" r:id="rId16"/>
    <p:sldId id="270" r:id="rId17"/>
    <p:sldId id="269" r:id="rId18"/>
    <p:sldId id="276" r:id="rId19"/>
    <p:sldId id="274" r:id="rId20"/>
    <p:sldId id="275" r:id="rId21"/>
    <p:sldId id="277" r:id="rId22"/>
    <p:sldId id="278" r:id="rId23"/>
    <p:sldId id="280" r:id="rId24"/>
    <p:sldId id="283" r:id="rId25"/>
    <p:sldId id="281" r:id="rId26"/>
    <p:sldId id="284" r:id="rId27"/>
    <p:sldId id="288" r:id="rId28"/>
    <p:sldId id="285" r:id="rId29"/>
    <p:sldId id="290" r:id="rId30"/>
    <p:sldId id="289" r:id="rId31"/>
    <p:sldId id="259" r:id="rId32"/>
    <p:sldId id="261" r:id="rId33"/>
    <p:sldId id="262" r:id="rId34"/>
    <p:sldId id="291" r:id="rId35"/>
  </p:sldIdLst>
  <p:sldSz cx="12192000" cy="6858000"/>
  <p:notesSz cx="6858000" cy="9144000"/>
  <p:embeddedFontLst>
    <p:embeddedFont>
      <p:font typeface="Calibri Light" panose="020F0302020204030204" pitchFamily="34" charset="0"/>
      <p:regular r:id="rId36"/>
      <p: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華康細圓體" panose="020F0309000000000000" pitchFamily="49" charset="-120"/>
      <p:regular r:id="rId42"/>
    </p:embeddedFont>
    <p:embeddedFont>
      <p:font typeface="華康粗圓體" panose="020F0709000000000000" pitchFamily="49" charset="-120"/>
      <p:regular r:id="rId4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68C"/>
    <a:srgbClr val="FEF9B8"/>
    <a:srgbClr val="CECCCC"/>
    <a:srgbClr val="968658"/>
    <a:srgbClr val="DFC689"/>
    <a:srgbClr val="754B21"/>
    <a:srgbClr val="865626"/>
    <a:srgbClr val="623F1C"/>
    <a:srgbClr val="A1682F"/>
    <a:srgbClr val="D4B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8674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2702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435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359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968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588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7824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192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35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077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257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DBE34-92B0-4E4B-9DF8-BCA7525B59FF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DEE1B-4ED5-421B-942D-BA28D7AB01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46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5314"/>
            <a:ext cx="12191999" cy="857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2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77"/>
            <a:ext cx="12192000" cy="7442735"/>
          </a:xfrm>
          <a:prstGeom prst="rect">
            <a:avLst/>
          </a:prstGeom>
        </p:spPr>
      </p:pic>
      <p:sp>
        <p:nvSpPr>
          <p:cNvPr id="17" name="文字方塊 16"/>
          <p:cNvSpPr txBox="1"/>
          <p:nvPr/>
        </p:nvSpPr>
        <p:spPr>
          <a:xfrm>
            <a:off x="162560" y="61976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登入、</a:t>
            </a:r>
            <a:r>
              <a:rPr lang="zh-TW" altLang="en-US" sz="3600" dirty="0">
                <a:latin typeface="華康粗圓體" panose="020F0709000000000000" pitchFamily="49" charset="-120"/>
                <a:ea typeface="華康粗圓體" panose="020F0709000000000000" pitchFamily="49" charset="-120"/>
              </a:rPr>
              <a:t>註冊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899604" y="4519749"/>
            <a:ext cx="2638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/>
              <a:t>註冊</a:t>
            </a:r>
            <a:endParaRPr lang="en-US" altLang="zh-TW" dirty="0" smtClean="0"/>
          </a:p>
          <a:p>
            <a:pPr algn="ctr"/>
            <a:r>
              <a:rPr lang="en-US" altLang="zh-TW" dirty="0" smtClean="0"/>
              <a:t>(</a:t>
            </a:r>
            <a:r>
              <a:rPr lang="zh-TW" altLang="en-US" dirty="0" smtClean="0"/>
              <a:t>點擊後以中</a:t>
            </a:r>
            <a:r>
              <a:rPr lang="zh-TW" altLang="en-US" dirty="0"/>
              <a:t>線</a:t>
            </a:r>
            <a:r>
              <a:rPr lang="zh-TW" altLang="en-US" dirty="0" smtClean="0"/>
              <a:t>為軸</a:t>
            </a:r>
            <a:endParaRPr lang="en-US" altLang="zh-TW" dirty="0" smtClean="0"/>
          </a:p>
          <a:p>
            <a:pPr algn="ctr"/>
            <a:r>
              <a:rPr lang="zh-TW" altLang="en-US" dirty="0" smtClean="0"/>
              <a:t>翻轉為註冊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cxnSp>
        <p:nvCxnSpPr>
          <p:cNvPr id="4" name="直線單箭頭接點 3"/>
          <p:cNvCxnSpPr/>
          <p:nvPr/>
        </p:nvCxnSpPr>
        <p:spPr>
          <a:xfrm>
            <a:off x="2559756" y="4667794"/>
            <a:ext cx="7582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53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66080"/>
            <a:ext cx="12285688" cy="12324080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294640" y="372794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點擊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LINE</a:t>
            </a:r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之後下移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60102" y="165462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各捷運線</a:t>
            </a:r>
            <a:endParaRPr lang="zh-TW" altLang="en-US" sz="24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4985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dirty="0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50" y="2185010"/>
            <a:ext cx="3543623" cy="368747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845" y="2185011"/>
            <a:ext cx="4054635" cy="3687470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994" y="2185010"/>
            <a:ext cx="3315798" cy="3683357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41096" y="553159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點選捷運線後進入捷運地圖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289503" y="358547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捷運圖</a:t>
            </a:r>
            <a:endParaRPr lang="zh-TW" altLang="en-US" sz="24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014130" y="368126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捷運圖</a:t>
            </a:r>
            <a:endParaRPr lang="zh-TW" altLang="en-US" sz="24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9482022" y="356708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捷運圖</a:t>
            </a:r>
            <a:endParaRPr lang="zh-TW" altLang="en-US" sz="24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>
            <a:off x="7352025" y="4153989"/>
            <a:ext cx="494398" cy="87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6844609" y="3654396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下滑</a:t>
            </a:r>
            <a:r>
              <a:rPr lang="en-US" altLang="zh-TW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header</a:t>
            </a:r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上縮</a:t>
            </a:r>
            <a:endParaRPr lang="zh-TW" altLang="en-US" sz="14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366447" y="171205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/>
              <a:t>未</a:t>
            </a:r>
            <a:r>
              <a:rPr lang="zh-TW" altLang="en-US" sz="2000" b="1" dirty="0" smtClean="0"/>
              <a:t>登入</a:t>
            </a:r>
            <a:endParaRPr lang="zh-TW" altLang="en-US" sz="2000" b="1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7122170" y="165026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/>
              <a:t>登入後</a:t>
            </a:r>
            <a:endParaRPr lang="zh-TW" altLang="en-US" sz="2000" b="1" dirty="0"/>
          </a:p>
        </p:txBody>
      </p:sp>
      <p:cxnSp>
        <p:nvCxnSpPr>
          <p:cNvPr id="7" name="肘形接點 6"/>
          <p:cNvCxnSpPr/>
          <p:nvPr/>
        </p:nvCxnSpPr>
        <p:spPr>
          <a:xfrm rot="5400000">
            <a:off x="6668033" y="2000238"/>
            <a:ext cx="514519" cy="292137"/>
          </a:xfrm>
          <a:prstGeom prst="bentConnector3">
            <a:avLst>
              <a:gd name="adj1" fmla="val 430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接點 17"/>
          <p:cNvCxnSpPr/>
          <p:nvPr/>
        </p:nvCxnSpPr>
        <p:spPr>
          <a:xfrm>
            <a:off x="8076277" y="1889047"/>
            <a:ext cx="3333403" cy="502920"/>
          </a:xfrm>
          <a:prstGeom prst="bentConnector3">
            <a:avLst>
              <a:gd name="adj1" fmla="val 9998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8727316" y="145239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登入註冊變為頭</a:t>
            </a:r>
            <a:r>
              <a:rPr lang="zh-TW" altLang="en-US" dirty="0"/>
              <a:t>貼</a:t>
            </a:r>
          </a:p>
        </p:txBody>
      </p:sp>
    </p:spTree>
    <p:extLst>
      <p:ext uri="{BB962C8B-B14F-4D97-AF65-F5344CB8AC3E}">
        <p14:creationId xmlns:p14="http://schemas.microsoft.com/office/powerpoint/2010/main" val="160509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186" y="1290320"/>
            <a:ext cx="5217362" cy="480568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592" y="916346"/>
            <a:ext cx="4078099" cy="587679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75930" y="205154"/>
            <a:ext cx="7109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選擇捷運站後進入觀看文章及照片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947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8800" dirty="0" smtClean="0">
                <a:solidFill>
                  <a:schemeClr val="tx1"/>
                </a:solidFill>
                <a:latin typeface="華康粗圓體" panose="020F0709000000000000" pitchFamily="49" charset="-120"/>
                <a:ea typeface="華康粗圓體" panose="020F0709000000000000" pitchFamily="49" charset="-120"/>
              </a:rPr>
              <a:t>功能</a:t>
            </a:r>
            <a:endParaRPr lang="zh-TW" altLang="en-US" sz="8800" dirty="0">
              <a:solidFill>
                <a:schemeClr val="tx1"/>
              </a:solidFill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635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83" y="1178560"/>
            <a:ext cx="5144638" cy="4734994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838" y="1178561"/>
            <a:ext cx="5144637" cy="4734994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679903" y="29689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登入後功能</a:t>
            </a:r>
            <a:endParaRPr lang="zh-TW" altLang="en-US" sz="32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0969227" y="4982825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關閉功能選單</a:t>
            </a:r>
            <a:endParaRPr lang="zh-TW" altLang="en-US" sz="14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1168493" y="466908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聊天</a:t>
            </a:r>
            <a:endParaRPr lang="zh-TW" altLang="en-US" sz="14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1168493" y="4384630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發文</a:t>
            </a:r>
            <a:endParaRPr lang="zh-TW" altLang="en-US" sz="14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11168493" y="410017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搜尋</a:t>
            </a:r>
            <a:endParaRPr lang="zh-TW" altLang="en-US" sz="14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6543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6" y="2143760"/>
            <a:ext cx="3975361" cy="366168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358" y="2143760"/>
            <a:ext cx="3955708" cy="364357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292" y="2143760"/>
            <a:ext cx="3955708" cy="3643578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41096" y="553159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發文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&amp;</a:t>
            </a:r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照</a:t>
            </a:r>
            <a:r>
              <a:rPr lang="zh-TW" altLang="en-US" sz="3600" dirty="0">
                <a:latin typeface="華康粗圓體" panose="020F0709000000000000" pitchFamily="49" charset="-120"/>
                <a:ea typeface="華康粗圓體" panose="020F0709000000000000" pitchFamily="49" charset="-120"/>
              </a:rPr>
              <a:t>片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1748620" y="47461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/>
              <a:t>濾鏡</a:t>
            </a:r>
            <a:endParaRPr lang="zh-TW" altLang="en-US" b="1" dirty="0"/>
          </a:p>
        </p:txBody>
      </p:sp>
      <p:sp>
        <p:nvSpPr>
          <p:cNvPr id="8" name="文字方塊 7"/>
          <p:cNvSpPr txBox="1"/>
          <p:nvPr/>
        </p:nvSpPr>
        <p:spPr>
          <a:xfrm>
            <a:off x="10319658" y="26386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/>
              <a:t>分類</a:t>
            </a:r>
            <a:endParaRPr lang="zh-TW" altLang="en-US" b="1" dirty="0"/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10023566" y="2821577"/>
            <a:ext cx="2525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10852777" y="3102856"/>
            <a:ext cx="6046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/>
              <a:t>title</a:t>
            </a:r>
            <a:endParaRPr lang="zh-TW" altLang="en-US" sz="20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9826674" y="4077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/>
              <a:t>內</a:t>
            </a:r>
            <a:r>
              <a:rPr lang="zh-TW" altLang="en-US" b="1" dirty="0"/>
              <a:t>文</a:t>
            </a:r>
          </a:p>
        </p:txBody>
      </p:sp>
    </p:spTree>
    <p:extLst>
      <p:ext uri="{BB962C8B-B14F-4D97-AF65-F5344CB8AC3E}">
        <p14:creationId xmlns:p14="http://schemas.microsoft.com/office/powerpoint/2010/main" val="330518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dirty="0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382" y="568961"/>
            <a:ext cx="3976820" cy="5735320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701" y="568961"/>
            <a:ext cx="3976819" cy="573532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362029" y="24579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個人頁面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785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9600" dirty="0" smtClean="0">
                <a:solidFill>
                  <a:schemeClr val="tx1"/>
                </a:solidFill>
              </a:rPr>
              <a:t>M</a:t>
            </a:r>
            <a:r>
              <a:rPr lang="zh-TW" altLang="en-US" sz="9600" dirty="0" smtClean="0">
                <a:solidFill>
                  <a:schemeClr val="tx1"/>
                </a:solidFill>
              </a:rPr>
              <a:t>版</a:t>
            </a:r>
            <a:r>
              <a:rPr lang="en-US" altLang="zh-TW" sz="9600" dirty="0" smtClean="0">
                <a:solidFill>
                  <a:schemeClr val="tx1"/>
                </a:solidFill>
              </a:rPr>
              <a:t>-RWD</a:t>
            </a:r>
            <a:endParaRPr lang="zh-TW" altLang="en-US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02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279" y="80422"/>
            <a:ext cx="3901601" cy="669715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150" y="80422"/>
            <a:ext cx="3426555" cy="669715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803" y="0"/>
            <a:ext cx="2615598" cy="669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5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 flipH="1">
            <a:off x="2146117" y="1001190"/>
            <a:ext cx="56355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u="sng" dirty="0" smtClean="0"/>
              <a:t>主要功能：</a:t>
            </a:r>
            <a:endParaRPr lang="en-US" altLang="zh-TW" sz="3600" b="1" u="sng" dirty="0" smtClean="0"/>
          </a:p>
          <a:p>
            <a:r>
              <a:rPr lang="zh-TW" altLang="en-US" sz="2800" dirty="0" smtClean="0"/>
              <a:t>捷運站周遭的美食及好玩的地點</a:t>
            </a:r>
            <a:endParaRPr lang="en-US" altLang="zh-TW" sz="2800" dirty="0" smtClean="0"/>
          </a:p>
        </p:txBody>
      </p:sp>
      <p:sp>
        <p:nvSpPr>
          <p:cNvPr id="6" name="文字方塊 5"/>
          <p:cNvSpPr txBox="1"/>
          <p:nvPr/>
        </p:nvSpPr>
        <p:spPr>
          <a:xfrm>
            <a:off x="2146117" y="3079598"/>
            <a:ext cx="78997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u="sng" dirty="0" smtClean="0"/>
              <a:t>目標族群：</a:t>
            </a:r>
            <a:endParaRPr lang="en-US" altLang="zh-TW" sz="3600" b="1" u="sng" dirty="0" smtClean="0"/>
          </a:p>
          <a:p>
            <a:r>
              <a:rPr lang="en-US" altLang="zh-TW" sz="2800" dirty="0" smtClean="0"/>
              <a:t>1.</a:t>
            </a:r>
            <a:r>
              <a:rPr lang="zh-TW" altLang="en-US" sz="2800" dirty="0" smtClean="0"/>
              <a:t>想要</a:t>
            </a:r>
            <a:r>
              <a:rPr lang="zh-TW" altLang="en-US" sz="2800" dirty="0"/>
              <a:t>以捷運旅遊的人</a:t>
            </a:r>
            <a:endParaRPr lang="en-US" altLang="zh-TW" sz="2800" dirty="0"/>
          </a:p>
          <a:p>
            <a:r>
              <a:rPr lang="en-US" altLang="zh-TW" sz="2800" dirty="0" smtClean="0"/>
              <a:t>2.</a:t>
            </a:r>
            <a:r>
              <a:rPr lang="zh-TW" altLang="en-US" sz="2800" dirty="0" smtClean="0"/>
              <a:t>想要</a:t>
            </a:r>
            <a:r>
              <a:rPr lang="zh-TW" altLang="en-US" sz="2800" dirty="0"/>
              <a:t>多知道捷運站周遭有甚麼好吃好玩的</a:t>
            </a:r>
            <a:r>
              <a:rPr lang="zh-TW" altLang="en-US" sz="2800" dirty="0" smtClean="0"/>
              <a:t>地方</a:t>
            </a:r>
            <a:endParaRPr lang="en-US" altLang="zh-TW" sz="2800" dirty="0" smtClean="0"/>
          </a:p>
          <a:p>
            <a:r>
              <a:rPr lang="en-US" altLang="zh-TW" sz="2800" dirty="0" smtClean="0"/>
              <a:t>3.</a:t>
            </a:r>
            <a:r>
              <a:rPr lang="zh-TW" altLang="en-US" sz="2800" dirty="0" smtClean="0"/>
              <a:t>所有人都可以</a:t>
            </a:r>
            <a:r>
              <a:rPr lang="en-US" altLang="zh-TW" sz="2800" dirty="0" err="1" smtClean="0"/>
              <a:t>po</a:t>
            </a:r>
            <a:r>
              <a:rPr lang="zh-TW" altLang="en-US" sz="2800" dirty="0" smtClean="0"/>
              <a:t>文，推薦自己的喜歡的</a:t>
            </a:r>
            <a:r>
              <a:rPr lang="zh-TW" altLang="en-US" sz="2800" dirty="0" smtClean="0"/>
              <a:t>地點</a:t>
            </a:r>
            <a:endParaRPr lang="en-US" altLang="zh-TW" sz="2800" dirty="0" smtClean="0"/>
          </a:p>
        </p:txBody>
      </p:sp>
    </p:spTree>
    <p:extLst>
      <p:ext uri="{BB962C8B-B14F-4D97-AF65-F5344CB8AC3E}">
        <p14:creationId xmlns:p14="http://schemas.microsoft.com/office/powerpoint/2010/main" val="241013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94" y="452712"/>
            <a:ext cx="4284029" cy="6045173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582" y="452712"/>
            <a:ext cx="4284029" cy="604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5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3661487" y="2644170"/>
            <a:ext cx="486902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dirty="0" smtClean="0"/>
              <a:t>S</a:t>
            </a:r>
            <a:r>
              <a:rPr lang="zh-TW" altLang="en-US" sz="9600" dirty="0" smtClean="0"/>
              <a:t>版</a:t>
            </a:r>
            <a:r>
              <a:rPr lang="en-US" altLang="zh-TW" sz="9600" dirty="0" smtClean="0"/>
              <a:t>-RWD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79129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15" y="828059"/>
            <a:ext cx="3558502" cy="526997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053" y="401892"/>
            <a:ext cx="2541227" cy="613909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03" y="845554"/>
            <a:ext cx="3161379" cy="530402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306" y="428017"/>
            <a:ext cx="2446483" cy="613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0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4075612" y="2644170"/>
            <a:ext cx="41781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dirty="0" smtClean="0"/>
              <a:t>mockup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216734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98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8001"/>
            <a:ext cx="12192000" cy="1371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65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664" y="0"/>
            <a:ext cx="4410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7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96" y="0"/>
            <a:ext cx="87744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2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9600" dirty="0" smtClean="0">
                <a:solidFill>
                  <a:schemeClr val="tx1"/>
                </a:solidFill>
              </a:rPr>
              <a:t>設計理念</a:t>
            </a:r>
            <a:endParaRPr lang="zh-TW" altLang="en-US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69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sz="9600" dirty="0">
              <a:solidFill>
                <a:schemeClr val="tx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985520" y="3135836"/>
            <a:ext cx="10180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背景：</a:t>
            </a:r>
            <a:endParaRPr lang="en-US" altLang="zh-TW" sz="3200" dirty="0" smtClean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  <a:p>
            <a:r>
              <a:rPr lang="zh-TW" altLang="en-US" sz="3200" dirty="0" smtClean="0"/>
              <a:t>以各捷運線的特色景點照片為背景，讓使用這個網站的人可以了解每條捷運線上有哪些大景點。</a:t>
            </a:r>
            <a:endParaRPr lang="zh-TW" altLang="en-US" sz="32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985520" y="333088"/>
            <a:ext cx="101803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首頁背景：</a:t>
            </a:r>
            <a:endParaRPr lang="en-US" altLang="zh-TW" sz="3200" dirty="0" smtClean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  <a:p>
            <a:r>
              <a:rPr lang="en-US" altLang="zh-TW" sz="3200" dirty="0" smtClean="0"/>
              <a:t>1.</a:t>
            </a:r>
            <a:r>
              <a:rPr lang="zh-TW" altLang="en-US" sz="3200" dirty="0" smtClean="0"/>
              <a:t>以松山站的華麗設計登場。</a:t>
            </a:r>
            <a:endParaRPr lang="en-US" altLang="zh-TW" sz="3200" dirty="0" smtClean="0"/>
          </a:p>
          <a:p>
            <a:r>
              <a:rPr lang="en-US" altLang="zh-TW" sz="3200" dirty="0" smtClean="0"/>
              <a:t>2.</a:t>
            </a:r>
            <a:r>
              <a:rPr lang="zh-TW" altLang="en-US" sz="3200" dirty="0" smtClean="0"/>
              <a:t>以捷運車廂內部為背景。</a:t>
            </a:r>
            <a:r>
              <a:rPr lang="en-US" altLang="zh-TW" sz="2000" dirty="0" smtClean="0"/>
              <a:t>(</a:t>
            </a:r>
            <a:r>
              <a:rPr lang="zh-TW" altLang="en-US" sz="2000" dirty="0" smtClean="0"/>
              <a:t>紅線</a:t>
            </a:r>
            <a:r>
              <a:rPr lang="en-US" altLang="zh-TW" sz="2000" dirty="0" smtClean="0"/>
              <a:t>-</a:t>
            </a:r>
            <a:r>
              <a:rPr lang="zh-TW" altLang="en-US" sz="2000" dirty="0" smtClean="0"/>
              <a:t>國家音樂廳</a:t>
            </a:r>
            <a:r>
              <a:rPr lang="en-US" altLang="zh-TW" sz="2000" dirty="0" smtClean="0"/>
              <a:t>)</a:t>
            </a:r>
          </a:p>
          <a:p>
            <a:r>
              <a:rPr lang="zh-TW" altLang="en-US" sz="3200" dirty="0" smtClean="0"/>
              <a:t>進入這裡就像是坐上車廂可以任意地前往任何捷運站，並可以逛逛每站的特色景點及美食地點。</a:t>
            </a:r>
            <a:endParaRPr lang="zh-TW" altLang="en-US" sz="32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985520" y="4953699"/>
            <a:ext cx="10180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Header</a:t>
            </a:r>
            <a:r>
              <a:rPr lang="zh-TW" altLang="en-US" sz="32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：</a:t>
            </a:r>
            <a:endParaRPr lang="en-US" altLang="zh-TW" sz="3200" dirty="0" smtClean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  <a:p>
            <a:r>
              <a:rPr lang="zh-TW" altLang="en-US" sz="3200" dirty="0" smtClean="0"/>
              <a:t>以各捷運線的顏色為</a:t>
            </a:r>
            <a:r>
              <a:rPr lang="en-US" altLang="zh-TW" sz="3200" dirty="0" smtClean="0"/>
              <a:t>header</a:t>
            </a:r>
            <a:r>
              <a:rPr lang="zh-TW" altLang="en-US" sz="3200" dirty="0" smtClean="0"/>
              <a:t>，切換到不同的捷運線會更換</a:t>
            </a:r>
            <a:r>
              <a:rPr lang="en-US" altLang="zh-TW" sz="3200" dirty="0" smtClean="0"/>
              <a:t>header</a:t>
            </a:r>
            <a:r>
              <a:rPr lang="zh-TW" altLang="en-US" sz="3200" dirty="0" smtClean="0"/>
              <a:t>顏色，讓使用者知道現在頁面是在哪條線上。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67226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721792" y="2644170"/>
            <a:ext cx="47484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b="1" dirty="0" smtClean="0"/>
              <a:t>Use Case</a:t>
            </a:r>
            <a:endParaRPr lang="zh-TW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63207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9600" dirty="0" smtClean="0">
                <a:solidFill>
                  <a:schemeClr val="tx1"/>
                </a:solidFill>
              </a:rPr>
              <a:t>分</a:t>
            </a:r>
            <a:r>
              <a:rPr lang="zh-TW" altLang="en-US" sz="9600" dirty="0">
                <a:solidFill>
                  <a:schemeClr val="tx1"/>
                </a:solidFill>
              </a:rPr>
              <a:t>工</a:t>
            </a:r>
          </a:p>
        </p:txBody>
      </p:sp>
    </p:spTree>
    <p:extLst>
      <p:ext uri="{BB962C8B-B14F-4D97-AF65-F5344CB8AC3E}">
        <p14:creationId xmlns:p14="http://schemas.microsoft.com/office/powerpoint/2010/main" val="196413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9" name="群組 18"/>
          <p:cNvGrpSpPr/>
          <p:nvPr/>
        </p:nvGrpSpPr>
        <p:grpSpPr>
          <a:xfrm>
            <a:off x="641985" y="562040"/>
            <a:ext cx="4219575" cy="5688265"/>
            <a:chOff x="733425" y="683960"/>
            <a:chExt cx="4219575" cy="5688265"/>
          </a:xfrm>
        </p:grpSpPr>
        <p:sp>
          <p:nvSpPr>
            <p:cNvPr id="14" name="矩形 13"/>
            <p:cNvSpPr/>
            <p:nvPr/>
          </p:nvSpPr>
          <p:spPr>
            <a:xfrm>
              <a:off x="733425" y="683960"/>
              <a:ext cx="4219575" cy="568826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dist="63500" dir="2700000" sx="101000" sy="101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1005840" y="3573796"/>
              <a:ext cx="3761523" cy="2586486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pic>
          <p:nvPicPr>
            <p:cNvPr id="39" name="圖片 3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5334" y="4034401"/>
              <a:ext cx="1815756" cy="1730763"/>
            </a:xfrm>
            <a:prstGeom prst="rect">
              <a:avLst/>
            </a:prstGeom>
          </p:spPr>
        </p:pic>
        <p:sp>
          <p:nvSpPr>
            <p:cNvPr id="10" name="一般五邊形 9"/>
            <p:cNvSpPr/>
            <p:nvPr/>
          </p:nvSpPr>
          <p:spPr>
            <a:xfrm>
              <a:off x="1972850" y="4052731"/>
              <a:ext cx="1740724" cy="1657832"/>
            </a:xfrm>
            <a:prstGeom prst="pentagon">
              <a:avLst/>
            </a:prstGeom>
            <a:solidFill>
              <a:schemeClr val="bg2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40" name="文字方塊 39"/>
            <p:cNvSpPr txBox="1"/>
            <p:nvPr/>
          </p:nvSpPr>
          <p:spPr>
            <a:xfrm>
              <a:off x="1225876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美術</a:t>
              </a:r>
              <a:endParaRPr lang="zh-TW" altLang="en-US" dirty="0"/>
            </a:p>
          </p:txBody>
        </p:sp>
        <p:sp>
          <p:nvSpPr>
            <p:cNvPr id="41" name="文字方塊 40"/>
            <p:cNvSpPr txBox="1"/>
            <p:nvPr/>
          </p:nvSpPr>
          <p:spPr>
            <a:xfrm>
              <a:off x="2520047" y="359247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架構</a:t>
              </a:r>
              <a:endParaRPr lang="zh-TW" altLang="en-US" dirty="0"/>
            </a:p>
          </p:txBody>
        </p:sp>
        <p:sp>
          <p:nvSpPr>
            <p:cNvPr id="42" name="文字方塊 41"/>
            <p:cNvSpPr txBox="1"/>
            <p:nvPr/>
          </p:nvSpPr>
          <p:spPr>
            <a:xfrm>
              <a:off x="3814217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企劃</a:t>
              </a:r>
              <a:endParaRPr lang="zh-TW" altLang="en-US" dirty="0"/>
            </a:p>
          </p:txBody>
        </p:sp>
        <p:sp>
          <p:nvSpPr>
            <p:cNvPr id="43" name="文字方塊 42"/>
            <p:cNvSpPr txBox="1"/>
            <p:nvPr/>
          </p:nvSpPr>
          <p:spPr>
            <a:xfrm>
              <a:off x="3427924" y="57909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程式</a:t>
              </a:r>
            </a:p>
          </p:txBody>
        </p:sp>
        <p:sp>
          <p:nvSpPr>
            <p:cNvPr id="45" name="文字方塊 44"/>
            <p:cNvSpPr txBox="1"/>
            <p:nvPr/>
          </p:nvSpPr>
          <p:spPr>
            <a:xfrm>
              <a:off x="1354827" y="5759641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貢獻度</a:t>
              </a:r>
              <a:endParaRPr lang="zh-TW" altLang="en-US" dirty="0"/>
            </a:p>
          </p:txBody>
        </p:sp>
      </p:grpSp>
      <p:sp>
        <p:nvSpPr>
          <p:cNvPr id="20" name="矩形 19"/>
          <p:cNvSpPr/>
          <p:nvPr/>
        </p:nvSpPr>
        <p:spPr>
          <a:xfrm>
            <a:off x="5337836" y="1729832"/>
            <a:ext cx="6254850" cy="390788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127000" dist="63500" dir="2700000" sx="101000" sy="101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5746432" y="1914053"/>
            <a:ext cx="556069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本次專案：</a:t>
            </a:r>
            <a:r>
              <a:rPr lang="en-US" altLang="zh-TW" sz="2800" dirty="0" smtClean="0"/>
              <a:t>Code(</a:t>
            </a:r>
            <a:r>
              <a:rPr lang="zh-TW" altLang="en-US" sz="2800" dirty="0" smtClean="0"/>
              <a:t>前、後端</a:t>
            </a:r>
            <a:r>
              <a:rPr lang="en-US" altLang="zh-TW" sz="2800" dirty="0" smtClean="0"/>
              <a:t>)</a:t>
            </a:r>
            <a:r>
              <a:rPr lang="zh-TW" altLang="en-US" sz="2800" dirty="0" smtClean="0"/>
              <a:t>、排版、訪問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r>
              <a:rPr lang="zh-TW" altLang="en-US" sz="2800" dirty="0" smtClean="0"/>
              <a:t>擅長：</a:t>
            </a:r>
            <a:r>
              <a:rPr lang="en-US" altLang="zh-TW" sz="2800" dirty="0" smtClean="0"/>
              <a:t>code</a:t>
            </a:r>
            <a:r>
              <a:rPr lang="zh-TW" altLang="en-US" sz="2800" dirty="0" smtClean="0"/>
              <a:t>、企劃、排版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r>
              <a:rPr lang="zh-TW" altLang="en-US" sz="2800" dirty="0"/>
              <a:t>心得：感覺架構較大的網站，在</a:t>
            </a:r>
            <a:r>
              <a:rPr lang="zh-TW" altLang="en-US" sz="2800" dirty="0" smtClean="0"/>
              <a:t>處理使用</a:t>
            </a:r>
            <a:r>
              <a:rPr lang="en-US" altLang="zh-TW" sz="2800" dirty="0"/>
              <a:t>Code</a:t>
            </a:r>
            <a:r>
              <a:rPr lang="zh-TW" altLang="en-US" sz="2800" dirty="0"/>
              <a:t>上較為複雜且更需要有規律的統整。</a:t>
            </a:r>
          </a:p>
        </p:txBody>
      </p:sp>
      <p:pic>
        <p:nvPicPr>
          <p:cNvPr id="63" name="圖片 6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" b="2914"/>
          <a:stretch>
            <a:fillRect/>
          </a:stretch>
        </p:blipFill>
        <p:spPr>
          <a:xfrm>
            <a:off x="1752216" y="773982"/>
            <a:ext cx="1942012" cy="1942012"/>
          </a:xfrm>
          <a:custGeom>
            <a:avLst/>
            <a:gdLst>
              <a:gd name="connsiteX0" fmla="*/ 971006 w 1942012"/>
              <a:gd name="connsiteY0" fmla="*/ 0 h 1942012"/>
              <a:gd name="connsiteX1" fmla="*/ 1942012 w 1942012"/>
              <a:gd name="connsiteY1" fmla="*/ 971006 h 1942012"/>
              <a:gd name="connsiteX2" fmla="*/ 971006 w 1942012"/>
              <a:gd name="connsiteY2" fmla="*/ 1942012 h 1942012"/>
              <a:gd name="connsiteX3" fmla="*/ 0 w 1942012"/>
              <a:gd name="connsiteY3" fmla="*/ 971006 h 1942012"/>
              <a:gd name="connsiteX4" fmla="*/ 971006 w 1942012"/>
              <a:gd name="connsiteY4" fmla="*/ 0 h 1942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2012" h="1942012">
                <a:moveTo>
                  <a:pt x="971006" y="0"/>
                </a:moveTo>
                <a:cubicBezTo>
                  <a:pt x="1507278" y="0"/>
                  <a:pt x="1942012" y="434734"/>
                  <a:pt x="1942012" y="971006"/>
                </a:cubicBezTo>
                <a:cubicBezTo>
                  <a:pt x="1942012" y="1507278"/>
                  <a:pt x="1507278" y="1942012"/>
                  <a:pt x="971006" y="1942012"/>
                </a:cubicBezTo>
                <a:cubicBezTo>
                  <a:pt x="434734" y="1942012"/>
                  <a:pt x="0" y="1507278"/>
                  <a:pt x="0" y="971006"/>
                </a:cubicBezTo>
                <a:cubicBezTo>
                  <a:pt x="0" y="434734"/>
                  <a:pt x="434734" y="0"/>
                  <a:pt x="971006" y="0"/>
                </a:cubicBezTo>
                <a:close/>
              </a:path>
            </a:pathLst>
          </a:custGeom>
          <a:effectLst>
            <a:outerShdw blurRad="127000" dist="635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手繪多邊形 1"/>
          <p:cNvSpPr/>
          <p:nvPr/>
        </p:nvSpPr>
        <p:spPr>
          <a:xfrm>
            <a:off x="2208901" y="4092056"/>
            <a:ext cx="1079862" cy="1497875"/>
          </a:xfrm>
          <a:custGeom>
            <a:avLst/>
            <a:gdLst>
              <a:gd name="connsiteX0" fmla="*/ 539931 w 1079862"/>
              <a:gd name="connsiteY0" fmla="*/ 0 h 1497875"/>
              <a:gd name="connsiteX1" fmla="*/ 1071154 w 1079862"/>
              <a:gd name="connsiteY1" fmla="*/ 592183 h 1497875"/>
              <a:gd name="connsiteX2" fmla="*/ 1079862 w 1079862"/>
              <a:gd name="connsiteY2" fmla="*/ 1497875 h 1497875"/>
              <a:gd name="connsiteX3" fmla="*/ 60960 w 1079862"/>
              <a:gd name="connsiteY3" fmla="*/ 1436915 h 1497875"/>
              <a:gd name="connsiteX4" fmla="*/ 0 w 1079862"/>
              <a:gd name="connsiteY4" fmla="*/ 557349 h 1497875"/>
              <a:gd name="connsiteX5" fmla="*/ 539931 w 1079862"/>
              <a:gd name="connsiteY5" fmla="*/ 0 h 1497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9862" h="1497875">
                <a:moveTo>
                  <a:pt x="539931" y="0"/>
                </a:moveTo>
                <a:lnTo>
                  <a:pt x="1071154" y="592183"/>
                </a:lnTo>
                <a:cubicBezTo>
                  <a:pt x="1074057" y="894080"/>
                  <a:pt x="1076959" y="1195978"/>
                  <a:pt x="1079862" y="1497875"/>
                </a:cubicBezTo>
                <a:lnTo>
                  <a:pt x="60960" y="1436915"/>
                </a:lnTo>
                <a:lnTo>
                  <a:pt x="0" y="557349"/>
                </a:lnTo>
                <a:lnTo>
                  <a:pt x="539931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2320171" y="285310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李</a:t>
            </a:r>
            <a:r>
              <a:rPr lang="zh-TW" altLang="en-US" sz="2400" dirty="0"/>
              <a:t>宣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134436" y="6398537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能力及貢獻為相對與自評</a:t>
            </a:r>
            <a:r>
              <a:rPr lang="zh-TW" altLang="en-US" dirty="0"/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40632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6" name="群組 15"/>
          <p:cNvGrpSpPr/>
          <p:nvPr/>
        </p:nvGrpSpPr>
        <p:grpSpPr>
          <a:xfrm>
            <a:off x="689110" y="552964"/>
            <a:ext cx="4219575" cy="5688265"/>
            <a:chOff x="733425" y="683960"/>
            <a:chExt cx="4219575" cy="5688265"/>
          </a:xfrm>
        </p:grpSpPr>
        <p:sp>
          <p:nvSpPr>
            <p:cNvPr id="17" name="矩形 16"/>
            <p:cNvSpPr/>
            <p:nvPr/>
          </p:nvSpPr>
          <p:spPr>
            <a:xfrm>
              <a:off x="733425" y="683960"/>
              <a:ext cx="4219575" cy="568826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dist="63500" dir="2700000" sx="101000" sy="101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1005840" y="3573796"/>
              <a:ext cx="3761523" cy="2586486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5334" y="4034401"/>
              <a:ext cx="1815756" cy="1730763"/>
            </a:xfrm>
            <a:prstGeom prst="rect">
              <a:avLst/>
            </a:prstGeom>
          </p:spPr>
        </p:pic>
        <p:sp>
          <p:nvSpPr>
            <p:cNvPr id="20" name="一般五邊形 19"/>
            <p:cNvSpPr/>
            <p:nvPr/>
          </p:nvSpPr>
          <p:spPr>
            <a:xfrm>
              <a:off x="1972850" y="4052731"/>
              <a:ext cx="1740724" cy="1657832"/>
            </a:xfrm>
            <a:prstGeom prst="pentagon">
              <a:avLst/>
            </a:prstGeom>
            <a:solidFill>
              <a:schemeClr val="bg2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225876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美術</a:t>
              </a:r>
              <a:endParaRPr lang="zh-TW" altLang="en-US" dirty="0"/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2520047" y="359247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架構</a:t>
              </a:r>
              <a:endParaRPr lang="zh-TW" altLang="en-US" dirty="0"/>
            </a:p>
          </p:txBody>
        </p:sp>
        <p:sp>
          <p:nvSpPr>
            <p:cNvPr id="23" name="文字方塊 22"/>
            <p:cNvSpPr txBox="1"/>
            <p:nvPr/>
          </p:nvSpPr>
          <p:spPr>
            <a:xfrm>
              <a:off x="3814217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企劃</a:t>
              </a:r>
              <a:endParaRPr lang="zh-TW" altLang="en-US" dirty="0"/>
            </a:p>
          </p:txBody>
        </p:sp>
        <p:sp>
          <p:nvSpPr>
            <p:cNvPr id="24" name="文字方塊 23"/>
            <p:cNvSpPr txBox="1"/>
            <p:nvPr/>
          </p:nvSpPr>
          <p:spPr>
            <a:xfrm>
              <a:off x="3427924" y="57909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程式</a:t>
              </a: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1354827" y="5759641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貢獻度</a:t>
              </a:r>
              <a:endParaRPr lang="zh-TW" altLang="en-US" dirty="0"/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r="714" b="24797"/>
          <a:stretch>
            <a:fillRect/>
          </a:stretch>
        </p:blipFill>
        <p:spPr>
          <a:xfrm>
            <a:off x="1834417" y="864402"/>
            <a:ext cx="1940606" cy="1942012"/>
          </a:xfrm>
          <a:custGeom>
            <a:avLst/>
            <a:gdLst>
              <a:gd name="connsiteX0" fmla="*/ 969600 w 1940606"/>
              <a:gd name="connsiteY0" fmla="*/ 0 h 1942012"/>
              <a:gd name="connsiteX1" fmla="*/ 1940606 w 1940606"/>
              <a:gd name="connsiteY1" fmla="*/ 971006 h 1942012"/>
              <a:gd name="connsiteX2" fmla="*/ 969600 w 1940606"/>
              <a:gd name="connsiteY2" fmla="*/ 1942012 h 1942012"/>
              <a:gd name="connsiteX3" fmla="*/ 3607 w 1940606"/>
              <a:gd name="connsiteY3" fmla="*/ 1070286 h 1942012"/>
              <a:gd name="connsiteX4" fmla="*/ 0 w 1940606"/>
              <a:gd name="connsiteY4" fmla="*/ 998850 h 1942012"/>
              <a:gd name="connsiteX5" fmla="*/ 0 w 1940606"/>
              <a:gd name="connsiteY5" fmla="*/ 943162 h 1942012"/>
              <a:gd name="connsiteX6" fmla="*/ 3607 w 1940606"/>
              <a:gd name="connsiteY6" fmla="*/ 871726 h 1942012"/>
              <a:gd name="connsiteX7" fmla="*/ 969600 w 1940606"/>
              <a:gd name="connsiteY7" fmla="*/ 0 h 1942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0606" h="1942012">
                <a:moveTo>
                  <a:pt x="969600" y="0"/>
                </a:moveTo>
                <a:cubicBezTo>
                  <a:pt x="1505872" y="0"/>
                  <a:pt x="1940606" y="434734"/>
                  <a:pt x="1940606" y="971006"/>
                </a:cubicBezTo>
                <a:cubicBezTo>
                  <a:pt x="1940606" y="1507278"/>
                  <a:pt x="1505872" y="1942012"/>
                  <a:pt x="969600" y="1942012"/>
                </a:cubicBezTo>
                <a:cubicBezTo>
                  <a:pt x="466845" y="1942012"/>
                  <a:pt x="53333" y="1559922"/>
                  <a:pt x="3607" y="1070286"/>
                </a:cubicBezTo>
                <a:lnTo>
                  <a:pt x="0" y="998850"/>
                </a:lnTo>
                <a:lnTo>
                  <a:pt x="0" y="943162"/>
                </a:lnTo>
                <a:lnTo>
                  <a:pt x="3607" y="871726"/>
                </a:lnTo>
                <a:cubicBezTo>
                  <a:pt x="53333" y="382091"/>
                  <a:pt x="466845" y="0"/>
                  <a:pt x="969600" y="0"/>
                </a:cubicBezTo>
                <a:close/>
              </a:path>
            </a:pathLst>
          </a:custGeom>
          <a:effectLst>
            <a:outerShdw blurRad="127000" dist="635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文字方塊 4"/>
          <p:cNvSpPr txBox="1"/>
          <p:nvPr/>
        </p:nvSpPr>
        <p:spPr>
          <a:xfrm>
            <a:off x="2245853" y="297099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李奕昕</a:t>
            </a:r>
            <a:endParaRPr lang="zh-TW" altLang="en-US" sz="2400" dirty="0"/>
          </a:p>
        </p:txBody>
      </p:sp>
      <p:sp>
        <p:nvSpPr>
          <p:cNvPr id="14" name="手繪多邊形 13"/>
          <p:cNvSpPr/>
          <p:nvPr/>
        </p:nvSpPr>
        <p:spPr>
          <a:xfrm>
            <a:off x="2100307" y="4094474"/>
            <a:ext cx="1410789" cy="1497875"/>
          </a:xfrm>
          <a:custGeom>
            <a:avLst/>
            <a:gdLst>
              <a:gd name="connsiteX0" fmla="*/ 705395 w 1410789"/>
              <a:gd name="connsiteY0" fmla="*/ 0 h 1497875"/>
              <a:gd name="connsiteX1" fmla="*/ 1410789 w 1410789"/>
              <a:gd name="connsiteY1" fmla="*/ 522515 h 1497875"/>
              <a:gd name="connsiteX2" fmla="*/ 1045029 w 1410789"/>
              <a:gd name="connsiteY2" fmla="*/ 1201783 h 1497875"/>
              <a:gd name="connsiteX3" fmla="*/ 148046 w 1410789"/>
              <a:gd name="connsiteY3" fmla="*/ 1497875 h 1497875"/>
              <a:gd name="connsiteX4" fmla="*/ 0 w 1410789"/>
              <a:gd name="connsiteY4" fmla="*/ 522515 h 1497875"/>
              <a:gd name="connsiteX5" fmla="*/ 705395 w 1410789"/>
              <a:gd name="connsiteY5" fmla="*/ 0 h 1497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10789" h="1497875">
                <a:moveTo>
                  <a:pt x="705395" y="0"/>
                </a:moveTo>
                <a:lnTo>
                  <a:pt x="1410789" y="522515"/>
                </a:lnTo>
                <a:lnTo>
                  <a:pt x="1045029" y="1201783"/>
                </a:lnTo>
                <a:lnTo>
                  <a:pt x="148046" y="1497875"/>
                </a:lnTo>
                <a:lnTo>
                  <a:pt x="0" y="522515"/>
                </a:lnTo>
                <a:lnTo>
                  <a:pt x="705395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489192" y="1080007"/>
            <a:ext cx="6254850" cy="476294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127000" dist="63500" dir="2700000" sx="101000" sy="101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29" name="文字方塊 28"/>
          <p:cNvSpPr txBox="1"/>
          <p:nvPr/>
        </p:nvSpPr>
        <p:spPr>
          <a:xfrm>
            <a:off x="5769993" y="1312269"/>
            <a:ext cx="580369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本次專案</a:t>
            </a:r>
            <a:r>
              <a:rPr lang="zh-TW" altLang="en-US" sz="2800" dirty="0"/>
              <a:t>：</a:t>
            </a:r>
            <a:r>
              <a:rPr lang="zh-TW" altLang="en-US" sz="2800" dirty="0" smtClean="0"/>
              <a:t>企劃統整</a:t>
            </a:r>
            <a:r>
              <a:rPr lang="zh-TW" altLang="en-US" sz="2800" dirty="0"/>
              <a:t>、</a:t>
            </a:r>
            <a:r>
              <a:rPr lang="zh-TW" altLang="en-US" sz="2800" dirty="0" smtClean="0"/>
              <a:t>資訊架構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訪問、</a:t>
            </a:r>
            <a:r>
              <a:rPr lang="en-US" altLang="zh-TW" sz="2800" dirty="0" smtClean="0"/>
              <a:t>UC&amp;PF</a:t>
            </a:r>
            <a:r>
              <a:rPr lang="zh-TW" altLang="en-US" sz="2800" dirty="0" smtClean="0"/>
              <a:t>、</a:t>
            </a:r>
            <a:r>
              <a:rPr lang="en-US" altLang="zh-TW" sz="2800" dirty="0" smtClean="0"/>
              <a:t>wireframe</a:t>
            </a:r>
            <a:r>
              <a:rPr lang="zh-TW" altLang="en-US" sz="2800" dirty="0" smtClean="0"/>
              <a:t>、</a:t>
            </a:r>
            <a:r>
              <a:rPr lang="en-US" altLang="zh-TW" sz="2800" dirty="0" smtClean="0"/>
              <a:t>mockup)</a:t>
            </a:r>
            <a:r>
              <a:rPr lang="zh-TW" altLang="en-US" sz="2800" dirty="0" smtClean="0"/>
              <a:t>、</a:t>
            </a:r>
            <a:r>
              <a:rPr lang="en-US" altLang="zh-TW" sz="2800" dirty="0" err="1" smtClean="0"/>
              <a:t>ppt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r>
              <a:rPr lang="zh-TW" altLang="en-US" sz="2800" dirty="0" smtClean="0"/>
              <a:t>擅長：企劃、架構、排版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r>
              <a:rPr lang="zh-TW" altLang="en-US" sz="2800" dirty="0"/>
              <a:t>心得</a:t>
            </a:r>
            <a:r>
              <a:rPr lang="zh-TW" altLang="en-US" sz="2800" dirty="0" smtClean="0"/>
              <a:t>：本學期的第</a:t>
            </a:r>
            <a:r>
              <a:rPr lang="en-US" altLang="zh-TW" sz="2800" dirty="0" smtClean="0"/>
              <a:t>3</a:t>
            </a:r>
            <a:r>
              <a:rPr lang="zh-TW" altLang="en-US" sz="2800" dirty="0" smtClean="0"/>
              <a:t>份企劃，感覺對統整跟企畫內容上比較有信心。在第</a:t>
            </a:r>
            <a:r>
              <a:rPr lang="en-US" altLang="zh-TW" sz="2800" dirty="0" smtClean="0"/>
              <a:t>1</a:t>
            </a:r>
            <a:r>
              <a:rPr lang="zh-TW" altLang="en-US" sz="2800" dirty="0" smtClean="0"/>
              <a:t>版的框架圖確認時，畫</a:t>
            </a:r>
            <a:r>
              <a:rPr lang="en-US" altLang="zh-TW" sz="2800" dirty="0" smtClean="0"/>
              <a:t>wireframe</a:t>
            </a:r>
            <a:r>
              <a:rPr lang="zh-TW" altLang="en-US" sz="2800" dirty="0" smtClean="0"/>
              <a:t>感覺很有趣。</a:t>
            </a:r>
            <a:endParaRPr lang="zh-TW" altLang="en-US" sz="28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1134436" y="6398537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能力及貢獻為相對與自評</a:t>
            </a:r>
            <a:r>
              <a:rPr lang="zh-TW" altLang="en-US" dirty="0"/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72299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2" name="群組 11"/>
          <p:cNvGrpSpPr/>
          <p:nvPr/>
        </p:nvGrpSpPr>
        <p:grpSpPr>
          <a:xfrm>
            <a:off x="677045" y="552511"/>
            <a:ext cx="4219575" cy="5688265"/>
            <a:chOff x="733425" y="683960"/>
            <a:chExt cx="4219575" cy="5688265"/>
          </a:xfrm>
        </p:grpSpPr>
        <p:sp>
          <p:nvSpPr>
            <p:cNvPr id="13" name="矩形 12"/>
            <p:cNvSpPr/>
            <p:nvPr/>
          </p:nvSpPr>
          <p:spPr>
            <a:xfrm>
              <a:off x="733425" y="683960"/>
              <a:ext cx="4219575" cy="568826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127000" dist="63500" dir="2700000" sx="101000" sy="101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005840" y="3573796"/>
              <a:ext cx="3761523" cy="2586486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pic>
          <p:nvPicPr>
            <p:cNvPr id="15" name="圖片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5334" y="4034401"/>
              <a:ext cx="1815756" cy="1730763"/>
            </a:xfrm>
            <a:prstGeom prst="rect">
              <a:avLst/>
            </a:prstGeom>
          </p:spPr>
        </p:pic>
        <p:sp>
          <p:nvSpPr>
            <p:cNvPr id="16" name="一般五邊形 15"/>
            <p:cNvSpPr/>
            <p:nvPr/>
          </p:nvSpPr>
          <p:spPr>
            <a:xfrm>
              <a:off x="1972850" y="4052731"/>
              <a:ext cx="1740724" cy="1657832"/>
            </a:xfrm>
            <a:prstGeom prst="pentagon">
              <a:avLst/>
            </a:prstGeom>
            <a:solidFill>
              <a:schemeClr val="bg2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1225876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美術</a:t>
              </a:r>
              <a:endParaRPr lang="zh-TW" altLang="en-US" dirty="0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2520047" y="359247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架構</a:t>
              </a:r>
              <a:endParaRPr lang="zh-TW" altLang="en-US" dirty="0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3814217" y="442588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企劃</a:t>
              </a:r>
              <a:endParaRPr lang="zh-TW" altLang="en-US" dirty="0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3427924" y="57909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程式</a:t>
              </a: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1354827" y="5759641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貢獻度</a:t>
              </a:r>
              <a:endParaRPr lang="zh-TW" altLang="en-US" dirty="0"/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5" t="3188" r="3510" b="3188"/>
          <a:stretch>
            <a:fillRect/>
          </a:stretch>
        </p:blipFill>
        <p:spPr>
          <a:xfrm>
            <a:off x="1815825" y="783777"/>
            <a:ext cx="1942012" cy="1942012"/>
          </a:xfrm>
          <a:custGeom>
            <a:avLst/>
            <a:gdLst>
              <a:gd name="connsiteX0" fmla="*/ 971006 w 1942012"/>
              <a:gd name="connsiteY0" fmla="*/ 0 h 1942012"/>
              <a:gd name="connsiteX1" fmla="*/ 1942012 w 1942012"/>
              <a:gd name="connsiteY1" fmla="*/ 971006 h 1942012"/>
              <a:gd name="connsiteX2" fmla="*/ 971006 w 1942012"/>
              <a:gd name="connsiteY2" fmla="*/ 1942012 h 1942012"/>
              <a:gd name="connsiteX3" fmla="*/ 0 w 1942012"/>
              <a:gd name="connsiteY3" fmla="*/ 971006 h 1942012"/>
              <a:gd name="connsiteX4" fmla="*/ 971006 w 1942012"/>
              <a:gd name="connsiteY4" fmla="*/ 0 h 1942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2012" h="1942012">
                <a:moveTo>
                  <a:pt x="971006" y="0"/>
                </a:moveTo>
                <a:cubicBezTo>
                  <a:pt x="1507278" y="0"/>
                  <a:pt x="1942012" y="434734"/>
                  <a:pt x="1942012" y="971006"/>
                </a:cubicBezTo>
                <a:cubicBezTo>
                  <a:pt x="1942012" y="1507278"/>
                  <a:pt x="1507278" y="1942012"/>
                  <a:pt x="971006" y="1942012"/>
                </a:cubicBezTo>
                <a:cubicBezTo>
                  <a:pt x="434734" y="1942012"/>
                  <a:pt x="0" y="1507278"/>
                  <a:pt x="0" y="971006"/>
                </a:cubicBezTo>
                <a:cubicBezTo>
                  <a:pt x="0" y="434734"/>
                  <a:pt x="434734" y="0"/>
                  <a:pt x="971006" y="0"/>
                </a:cubicBezTo>
                <a:close/>
              </a:path>
            </a:pathLst>
          </a:custGeom>
          <a:effectLst>
            <a:outerShdw blurRad="127000" dist="63500" dir="2700000" sx="101000" sy="101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字方塊 2"/>
          <p:cNvSpPr txBox="1"/>
          <p:nvPr/>
        </p:nvSpPr>
        <p:spPr>
          <a:xfrm>
            <a:off x="2232834" y="28477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陳彥伶</a:t>
            </a:r>
            <a:endParaRPr lang="zh-TW" altLang="en-US" sz="2400" dirty="0"/>
          </a:p>
        </p:txBody>
      </p:sp>
      <p:sp>
        <p:nvSpPr>
          <p:cNvPr id="22" name="手繪多邊形 21"/>
          <p:cNvSpPr/>
          <p:nvPr/>
        </p:nvSpPr>
        <p:spPr>
          <a:xfrm>
            <a:off x="2082800" y="4099560"/>
            <a:ext cx="1315720" cy="1112520"/>
          </a:xfrm>
          <a:custGeom>
            <a:avLst/>
            <a:gdLst>
              <a:gd name="connsiteX0" fmla="*/ 0 w 1315720"/>
              <a:gd name="connsiteY0" fmla="*/ 502920 h 1112520"/>
              <a:gd name="connsiteX1" fmla="*/ 441960 w 1315720"/>
              <a:gd name="connsiteY1" fmla="*/ 1107440 h 1112520"/>
              <a:gd name="connsiteX2" fmla="*/ 980440 w 1315720"/>
              <a:gd name="connsiteY2" fmla="*/ 1112520 h 1112520"/>
              <a:gd name="connsiteX3" fmla="*/ 1315720 w 1315720"/>
              <a:gd name="connsiteY3" fmla="*/ 533400 h 1112520"/>
              <a:gd name="connsiteX4" fmla="*/ 701040 w 1315720"/>
              <a:gd name="connsiteY4" fmla="*/ 0 h 1112520"/>
              <a:gd name="connsiteX5" fmla="*/ 0 w 1315720"/>
              <a:gd name="connsiteY5" fmla="*/ 50292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5720" h="1112520">
                <a:moveTo>
                  <a:pt x="0" y="502920"/>
                </a:moveTo>
                <a:lnTo>
                  <a:pt x="441960" y="1107440"/>
                </a:lnTo>
                <a:lnTo>
                  <a:pt x="980440" y="1112520"/>
                </a:lnTo>
                <a:lnTo>
                  <a:pt x="1315720" y="533400"/>
                </a:lnTo>
                <a:lnTo>
                  <a:pt x="701040" y="0"/>
                </a:lnTo>
                <a:lnTo>
                  <a:pt x="0" y="50292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23" name="矩形 22"/>
          <p:cNvSpPr/>
          <p:nvPr/>
        </p:nvSpPr>
        <p:spPr>
          <a:xfrm>
            <a:off x="5422917" y="1782600"/>
            <a:ext cx="6254850" cy="399844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127000" dist="63500" dir="2700000" sx="101000" sy="101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25" name="矩形 24"/>
          <p:cNvSpPr/>
          <p:nvPr/>
        </p:nvSpPr>
        <p:spPr>
          <a:xfrm>
            <a:off x="5849763" y="2039684"/>
            <a:ext cx="542100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本次專案</a:t>
            </a:r>
            <a:r>
              <a:rPr lang="zh-TW" altLang="en-US" sz="2800" dirty="0" smtClean="0"/>
              <a:t>：框架、企劃、美術參考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擅長</a:t>
            </a:r>
            <a:r>
              <a:rPr lang="zh-TW" altLang="en-US" sz="2800" dirty="0" smtClean="0"/>
              <a:t>：美術配色、框線排版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心得</a:t>
            </a:r>
            <a:r>
              <a:rPr lang="zh-TW" altLang="en-US" sz="2800" dirty="0" smtClean="0"/>
              <a:t>：很喜歡畫排版草圖的過程，決定怎麼擺放順眼的過程讓我感覺到非常放鬆與專注。</a:t>
            </a:r>
            <a:endParaRPr lang="zh-TW" altLang="en-US" sz="28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1134436" y="6398537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能力及貢獻為相對與自評</a:t>
            </a:r>
            <a:r>
              <a:rPr lang="zh-TW" altLang="en-US" dirty="0"/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415682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TW" altLang="en-US" sz="9600" smtClean="0">
                <a:solidFill>
                  <a:schemeClr val="tx1"/>
                </a:solidFill>
              </a:rPr>
              <a:t>網頁實</a:t>
            </a:r>
            <a:r>
              <a:rPr lang="zh-TW" altLang="en-US" sz="9600">
                <a:solidFill>
                  <a:schemeClr val="tx1"/>
                </a:solidFill>
              </a:rPr>
              <a:t>作</a:t>
            </a:r>
            <a:endParaRPr lang="zh-TW" altLang="en-US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23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17418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964617" y="645651"/>
            <a:ext cx="3124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 smtClean="0"/>
              <a:t>UC1.</a:t>
            </a:r>
            <a:r>
              <a:rPr lang="zh-TW" altLang="en-US" sz="2400" b="1" u="sng" dirty="0" smtClean="0"/>
              <a:t>訪客瀏覽</a:t>
            </a:r>
            <a:endParaRPr lang="en-US" altLang="zh-TW" sz="2400" b="1" u="sng" dirty="0" smtClean="0"/>
          </a:p>
          <a:p>
            <a:r>
              <a:rPr lang="en-US" altLang="zh-TW" sz="2200" dirty="0" smtClean="0"/>
              <a:t>PF1.</a:t>
            </a:r>
            <a:r>
              <a:rPr lang="zh-TW" altLang="en-US" sz="2200" dirty="0" smtClean="0"/>
              <a:t>進入主頁面</a:t>
            </a:r>
            <a:endParaRPr lang="en-US" altLang="zh-TW" sz="2200" dirty="0" smtClean="0"/>
          </a:p>
          <a:p>
            <a:r>
              <a:rPr lang="en-US" altLang="zh-TW" sz="2200" dirty="0" smtClean="0"/>
              <a:t>PF2.</a:t>
            </a:r>
            <a:r>
              <a:rPr lang="zh-TW" altLang="en-US" sz="2200" dirty="0" smtClean="0"/>
              <a:t>點選</a:t>
            </a:r>
            <a:r>
              <a:rPr lang="en-US" altLang="zh-TW" sz="2200" dirty="0" smtClean="0"/>
              <a:t>LINE</a:t>
            </a:r>
          </a:p>
          <a:p>
            <a:r>
              <a:rPr lang="en-US" altLang="zh-TW" sz="2200" dirty="0" smtClean="0"/>
              <a:t>PF3.</a:t>
            </a:r>
            <a:r>
              <a:rPr lang="zh-TW" altLang="en-US" sz="2200" dirty="0" smtClean="0"/>
              <a:t>選擇捷運線</a:t>
            </a:r>
            <a:endParaRPr lang="en-US" altLang="zh-TW" sz="2200" dirty="0" smtClean="0"/>
          </a:p>
          <a:p>
            <a:r>
              <a:rPr lang="en-US" altLang="zh-TW" sz="2200" dirty="0" smtClean="0"/>
              <a:t>PF4.</a:t>
            </a:r>
            <a:r>
              <a:rPr lang="zh-TW" altLang="en-US" sz="2200" dirty="0" smtClean="0"/>
              <a:t>選擇捷運站</a:t>
            </a:r>
            <a:endParaRPr lang="en-US" altLang="zh-TW" sz="2200" dirty="0" smtClean="0"/>
          </a:p>
          <a:p>
            <a:r>
              <a:rPr lang="en-US" altLang="zh-TW" sz="2200" dirty="0" smtClean="0"/>
              <a:t>PF5.</a:t>
            </a:r>
            <a:r>
              <a:rPr lang="zh-TW" altLang="en-US" sz="2200" dirty="0" smtClean="0"/>
              <a:t>瀏覽該站全部</a:t>
            </a:r>
            <a:r>
              <a:rPr lang="en-US" altLang="zh-TW" sz="2200" dirty="0" smtClean="0"/>
              <a:t>PO</a:t>
            </a:r>
            <a:r>
              <a:rPr lang="zh-TW" altLang="en-US" sz="2200" dirty="0" smtClean="0"/>
              <a:t>文</a:t>
            </a:r>
          </a:p>
          <a:p>
            <a:r>
              <a:rPr lang="en-US" altLang="zh-TW" sz="2200" dirty="0" smtClean="0"/>
              <a:t>PF6.</a:t>
            </a:r>
            <a:r>
              <a:rPr lang="zh-TW" altLang="en-US" sz="2200" dirty="0" smtClean="0"/>
              <a:t>觀看照片及內文</a:t>
            </a:r>
            <a:endParaRPr lang="en-US" altLang="zh-TW" sz="2200" dirty="0" smtClean="0"/>
          </a:p>
        </p:txBody>
      </p:sp>
      <p:sp>
        <p:nvSpPr>
          <p:cNvPr id="5" name="文字方塊 4"/>
          <p:cNvSpPr txBox="1"/>
          <p:nvPr/>
        </p:nvSpPr>
        <p:spPr>
          <a:xfrm>
            <a:off x="971572" y="3766874"/>
            <a:ext cx="31242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 smtClean="0"/>
              <a:t>UC2.</a:t>
            </a:r>
            <a:r>
              <a:rPr lang="zh-TW" altLang="en-US" sz="2400" b="1" u="sng" dirty="0" smtClean="0"/>
              <a:t>訪客查詢</a:t>
            </a:r>
            <a:endParaRPr lang="en-US" altLang="zh-TW" sz="2400" b="1" u="sng" dirty="0" smtClean="0"/>
          </a:p>
          <a:p>
            <a:r>
              <a:rPr lang="en-US" altLang="zh-TW" sz="2200" dirty="0" smtClean="0"/>
              <a:t>PF1.</a:t>
            </a:r>
            <a:r>
              <a:rPr lang="zh-TW" altLang="en-US" sz="2200" dirty="0" smtClean="0"/>
              <a:t>進入主頁面</a:t>
            </a:r>
            <a:endParaRPr lang="en-US" altLang="zh-TW" sz="2200" dirty="0" smtClean="0"/>
          </a:p>
          <a:p>
            <a:r>
              <a:rPr lang="en-US" altLang="zh-TW" sz="2200" dirty="0" smtClean="0"/>
              <a:t>PF2.</a:t>
            </a:r>
            <a:r>
              <a:rPr lang="zh-TW" altLang="en-US" sz="2200" dirty="0" smtClean="0"/>
              <a:t>點</a:t>
            </a:r>
            <a:r>
              <a:rPr lang="zh-TW" altLang="en-US" sz="2200" dirty="0"/>
              <a:t>擊</a:t>
            </a:r>
            <a:r>
              <a:rPr lang="zh-TW" altLang="en-US" sz="2200" dirty="0" smtClean="0"/>
              <a:t>搜尋</a:t>
            </a:r>
            <a:endParaRPr lang="en-US" altLang="zh-TW" sz="2200" dirty="0" smtClean="0"/>
          </a:p>
          <a:p>
            <a:r>
              <a:rPr lang="en-US" altLang="zh-TW" sz="2200" dirty="0" smtClean="0"/>
              <a:t>PF3.</a:t>
            </a:r>
            <a:r>
              <a:rPr lang="zh-TW" altLang="en-US" sz="2200" dirty="0" smtClean="0"/>
              <a:t>瀏覽符合該搜尋項</a:t>
            </a:r>
            <a:endParaRPr lang="en-US" altLang="zh-TW" sz="2200" dirty="0" smtClean="0"/>
          </a:p>
          <a:p>
            <a:r>
              <a:rPr lang="zh-TW" altLang="en-US" sz="2200" dirty="0"/>
              <a:t> </a:t>
            </a:r>
            <a:r>
              <a:rPr lang="zh-TW" altLang="en-US" sz="2200" dirty="0" smtClean="0"/>
              <a:t>       目之全部</a:t>
            </a:r>
            <a:r>
              <a:rPr lang="en-US" altLang="zh-TW" sz="2200" dirty="0" smtClean="0"/>
              <a:t>PO</a:t>
            </a:r>
            <a:r>
              <a:rPr lang="zh-TW" altLang="en-US" sz="2200" dirty="0" smtClean="0"/>
              <a:t>文</a:t>
            </a:r>
            <a:endParaRPr lang="en-US" altLang="zh-TW" sz="2200" dirty="0" smtClean="0"/>
          </a:p>
          <a:p>
            <a:r>
              <a:rPr lang="en-US" altLang="zh-TW" sz="2200" dirty="0" smtClean="0"/>
              <a:t>PF4.</a:t>
            </a:r>
            <a:r>
              <a:rPr lang="zh-TW" altLang="en-US" sz="2200" dirty="0" smtClean="0"/>
              <a:t>觀看符合的文章與</a:t>
            </a:r>
            <a:endParaRPr lang="en-US" altLang="zh-TW" sz="2200" dirty="0" smtClean="0"/>
          </a:p>
          <a:p>
            <a:r>
              <a:rPr lang="zh-TW" altLang="en-US" sz="2200" dirty="0"/>
              <a:t> </a:t>
            </a:r>
            <a:r>
              <a:rPr lang="zh-TW" altLang="en-US" sz="2200" dirty="0" smtClean="0"/>
              <a:t>       照片</a:t>
            </a:r>
          </a:p>
          <a:p>
            <a:endParaRPr lang="zh-TW" altLang="en-US" sz="22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4296816" y="645651"/>
            <a:ext cx="308065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 smtClean="0"/>
              <a:t>UC3.</a:t>
            </a:r>
            <a:r>
              <a:rPr lang="zh-TW" altLang="en-US" sz="2400" b="1" u="sng" dirty="0" smtClean="0"/>
              <a:t>會員瀏覽及發文</a:t>
            </a:r>
            <a:endParaRPr lang="en-US" altLang="zh-TW" sz="2400" b="1" u="sng" dirty="0" smtClean="0"/>
          </a:p>
          <a:p>
            <a:r>
              <a:rPr lang="en-US" altLang="zh-TW" sz="2200" dirty="0" smtClean="0"/>
              <a:t>PF1.</a:t>
            </a:r>
            <a:r>
              <a:rPr lang="zh-TW" altLang="en-US" sz="2200" dirty="0" smtClean="0"/>
              <a:t>進入主頁面</a:t>
            </a:r>
            <a:endParaRPr lang="en-US" altLang="zh-TW" sz="2200" dirty="0" smtClean="0"/>
          </a:p>
          <a:p>
            <a:r>
              <a:rPr lang="en-US" altLang="zh-TW" sz="2200" dirty="0" smtClean="0"/>
              <a:t>PF2.</a:t>
            </a:r>
            <a:r>
              <a:rPr lang="zh-TW" altLang="en-US" sz="2200" dirty="0" smtClean="0"/>
              <a:t>進入登入頁面</a:t>
            </a:r>
            <a:endParaRPr lang="en-US" altLang="zh-TW" sz="2200" dirty="0" smtClean="0"/>
          </a:p>
          <a:p>
            <a:r>
              <a:rPr lang="en-US" altLang="zh-TW" sz="2200" dirty="0" smtClean="0"/>
              <a:t>PF3-1.</a:t>
            </a:r>
            <a:r>
              <a:rPr lang="zh-TW" altLang="en-US" sz="2200" dirty="0" smtClean="0"/>
              <a:t>註冊</a:t>
            </a:r>
            <a:endParaRPr lang="en-US" altLang="zh-TW" sz="2200" dirty="0" smtClean="0"/>
          </a:p>
          <a:p>
            <a:r>
              <a:rPr lang="en-US" altLang="zh-TW" sz="2200" dirty="0" smtClean="0"/>
              <a:t>PF3-2.</a:t>
            </a:r>
            <a:r>
              <a:rPr lang="zh-TW" altLang="en-US" sz="2200" dirty="0" smtClean="0"/>
              <a:t>登入</a:t>
            </a:r>
            <a:endParaRPr lang="en-US" altLang="zh-TW" sz="2200" dirty="0" smtClean="0"/>
          </a:p>
          <a:p>
            <a:r>
              <a:rPr lang="en-US" altLang="zh-TW" sz="2200" dirty="0" smtClean="0"/>
              <a:t>PF4~9.</a:t>
            </a:r>
            <a:r>
              <a:rPr lang="zh-TW" altLang="en-US" sz="2200" dirty="0" smtClean="0"/>
              <a:t>同</a:t>
            </a:r>
            <a:r>
              <a:rPr lang="en-US" altLang="zh-TW" sz="2200" dirty="0" smtClean="0"/>
              <a:t>UC1. PF2~6.</a:t>
            </a:r>
          </a:p>
          <a:p>
            <a:r>
              <a:rPr lang="en-US" altLang="zh-TW" sz="2200" dirty="0" smtClean="0"/>
              <a:t>PF10.</a:t>
            </a:r>
            <a:r>
              <a:rPr lang="zh-TW" altLang="en-US" sz="2200" dirty="0" smtClean="0"/>
              <a:t>按讚、留言、收藏</a:t>
            </a:r>
            <a:endParaRPr lang="en-US" altLang="zh-TW" sz="2200" dirty="0" smtClean="0"/>
          </a:p>
          <a:p>
            <a:r>
              <a:rPr lang="zh-TW" altLang="en-US" sz="2200" dirty="0" smtClean="0"/>
              <a:t>          、追蹤、檢舉</a:t>
            </a:r>
            <a:endParaRPr lang="en-US" altLang="zh-TW" sz="2200" dirty="0" smtClean="0"/>
          </a:p>
          <a:p>
            <a:r>
              <a:rPr lang="en-US" altLang="zh-TW" sz="2200" dirty="0" smtClean="0"/>
              <a:t>PF11.</a:t>
            </a:r>
            <a:r>
              <a:rPr lang="zh-TW" altLang="en-US" sz="2200" dirty="0" smtClean="0"/>
              <a:t>發表文章及照片</a:t>
            </a:r>
            <a:endParaRPr lang="en-US" altLang="zh-TW" sz="2200" dirty="0" smtClean="0"/>
          </a:p>
          <a:p>
            <a:pPr marL="180000"/>
            <a:r>
              <a:rPr lang="en-US" altLang="zh-TW" dirty="0" smtClean="0"/>
              <a:t>PF11-1.</a:t>
            </a:r>
            <a:r>
              <a:rPr lang="zh-TW" altLang="en-US" dirty="0" smtClean="0"/>
              <a:t>編輯相片等功能</a:t>
            </a:r>
            <a:endParaRPr lang="en-US" altLang="zh-TW" dirty="0" smtClean="0"/>
          </a:p>
          <a:p>
            <a:pPr marL="180000"/>
            <a:r>
              <a:rPr lang="en-US" altLang="zh-TW" dirty="0" smtClean="0"/>
              <a:t>PF11-2.</a:t>
            </a:r>
            <a:r>
              <a:rPr lang="zh-TW" altLang="en-US" dirty="0" smtClean="0"/>
              <a:t>標註地點</a:t>
            </a:r>
            <a:endParaRPr lang="en-US" altLang="zh-TW" dirty="0" smtClean="0"/>
          </a:p>
          <a:p>
            <a:r>
              <a:rPr lang="en-US" altLang="zh-TW" sz="2200" dirty="0" smtClean="0"/>
              <a:t>PF12.</a:t>
            </a:r>
            <a:r>
              <a:rPr lang="zh-TW" altLang="en-US" sz="2200" dirty="0" smtClean="0"/>
              <a:t>觀看追蹤者新文章</a:t>
            </a:r>
            <a:endParaRPr lang="en-US" altLang="zh-TW" sz="2200" dirty="0" smtClean="0"/>
          </a:p>
          <a:p>
            <a:r>
              <a:rPr lang="en-US" altLang="zh-TW" sz="2200" dirty="0" smtClean="0"/>
              <a:t>(</a:t>
            </a:r>
            <a:r>
              <a:rPr lang="zh-TW" altLang="en-US" sz="2200" dirty="0" smtClean="0"/>
              <a:t>提醒功能</a:t>
            </a:r>
            <a:r>
              <a:rPr lang="en-US" altLang="zh-TW" sz="2200" dirty="0" smtClean="0"/>
              <a:t>)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8244408" y="645651"/>
            <a:ext cx="308065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 smtClean="0"/>
              <a:t>UC4.</a:t>
            </a:r>
            <a:r>
              <a:rPr lang="zh-TW" altLang="en-US" sz="2400" b="1" u="sng" dirty="0" smtClean="0"/>
              <a:t>會員編輯觀看個</a:t>
            </a:r>
            <a:endParaRPr lang="en-US" altLang="zh-TW" sz="2400" b="1" u="sng" dirty="0" smtClean="0"/>
          </a:p>
          <a:p>
            <a:pPr marL="540000"/>
            <a:r>
              <a:rPr lang="zh-TW" altLang="en-US" sz="2400" b="1" u="sng" dirty="0" smtClean="0"/>
              <a:t> 人訊息</a:t>
            </a:r>
            <a:endParaRPr lang="en-US" altLang="zh-TW" sz="2400" b="1" u="sng" dirty="0"/>
          </a:p>
          <a:p>
            <a:r>
              <a:rPr lang="en-US" altLang="zh-TW" sz="2200" dirty="0" smtClean="0"/>
              <a:t>PF1.</a:t>
            </a:r>
            <a:r>
              <a:rPr lang="zh-TW" altLang="en-US" sz="2200" dirty="0" smtClean="0"/>
              <a:t>進入個人編輯頁面</a:t>
            </a:r>
            <a:endParaRPr lang="en-US" altLang="zh-TW" sz="2200" dirty="0" smtClean="0"/>
          </a:p>
          <a:p>
            <a:r>
              <a:rPr lang="en-US" altLang="zh-TW" sz="2200" dirty="0" smtClean="0"/>
              <a:t>PF2.</a:t>
            </a:r>
            <a:r>
              <a:rPr lang="zh-TW" altLang="en-US" sz="2200" dirty="0" smtClean="0"/>
              <a:t>編輯自介</a:t>
            </a:r>
            <a:endParaRPr lang="en-US" altLang="zh-TW" sz="2200" dirty="0" smtClean="0"/>
          </a:p>
          <a:p>
            <a:r>
              <a:rPr lang="en-US" altLang="zh-TW" sz="2200" dirty="0" smtClean="0"/>
              <a:t>PF3.</a:t>
            </a:r>
            <a:r>
              <a:rPr lang="zh-TW" altLang="en-US" sz="2200" dirty="0" smtClean="0"/>
              <a:t>編輯相片</a:t>
            </a:r>
            <a:endParaRPr lang="en-US" altLang="zh-TW" sz="2200" dirty="0" smtClean="0"/>
          </a:p>
          <a:p>
            <a:r>
              <a:rPr lang="en-US" altLang="zh-TW" sz="2200" dirty="0" smtClean="0"/>
              <a:t>PF4.</a:t>
            </a:r>
            <a:r>
              <a:rPr lang="zh-TW" altLang="en-US" sz="2200" dirty="0" smtClean="0"/>
              <a:t>查看發表過的文章</a:t>
            </a:r>
            <a:endParaRPr lang="en-US" altLang="zh-TW" sz="2200" dirty="0" smtClean="0"/>
          </a:p>
          <a:p>
            <a:pPr marL="180000"/>
            <a:r>
              <a:rPr lang="en-US" altLang="zh-TW" dirty="0" smtClean="0"/>
              <a:t>PF4-1.</a:t>
            </a:r>
            <a:r>
              <a:rPr lang="zh-TW" altLang="en-US" dirty="0" smtClean="0"/>
              <a:t>切換瀏覽方式</a:t>
            </a:r>
            <a:endParaRPr lang="en-US" altLang="zh-TW" b="1" dirty="0"/>
          </a:p>
          <a:p>
            <a:r>
              <a:rPr lang="en-US" altLang="zh-TW" sz="2200" dirty="0" smtClean="0"/>
              <a:t>PF5.</a:t>
            </a:r>
            <a:r>
              <a:rPr lang="zh-TW" altLang="en-US" sz="2200" dirty="0" smtClean="0"/>
              <a:t>查看蒐藏文章</a:t>
            </a:r>
            <a:endParaRPr lang="en-US" altLang="zh-TW" sz="2200" dirty="0" smtClean="0"/>
          </a:p>
        </p:txBody>
      </p:sp>
      <p:sp>
        <p:nvSpPr>
          <p:cNvPr id="8" name="文字方塊 7"/>
          <p:cNvSpPr txBox="1"/>
          <p:nvPr/>
        </p:nvSpPr>
        <p:spPr>
          <a:xfrm>
            <a:off x="8244408" y="3962429"/>
            <a:ext cx="23663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u="sng" dirty="0" smtClean="0"/>
              <a:t>UC5.</a:t>
            </a:r>
            <a:r>
              <a:rPr lang="zh-TW" altLang="en-US" sz="2400" b="1" u="sng" dirty="0" smtClean="0"/>
              <a:t>後臺管理</a:t>
            </a:r>
          </a:p>
          <a:p>
            <a:r>
              <a:rPr lang="en-US" altLang="zh-TW" sz="2200" dirty="0" smtClean="0"/>
              <a:t>PF1.</a:t>
            </a:r>
            <a:r>
              <a:rPr lang="zh-TW" altLang="en-US" sz="2200" dirty="0" smtClean="0"/>
              <a:t>審核檢舉文章</a:t>
            </a:r>
            <a:endParaRPr lang="en-US" altLang="zh-TW" sz="2200" dirty="0" smtClean="0"/>
          </a:p>
          <a:p>
            <a:r>
              <a:rPr lang="en-US" altLang="zh-TW" sz="2200" dirty="0" smtClean="0"/>
              <a:t>PF2.</a:t>
            </a:r>
            <a:r>
              <a:rPr lang="zh-TW" altLang="en-US" sz="2200" dirty="0" smtClean="0"/>
              <a:t>刪除文章</a:t>
            </a:r>
            <a:endParaRPr lang="en-US" altLang="zh-TW" sz="2200" dirty="0" smtClean="0"/>
          </a:p>
          <a:p>
            <a:r>
              <a:rPr lang="en-US" altLang="zh-TW" sz="2200" dirty="0" smtClean="0"/>
              <a:t>PF3.</a:t>
            </a:r>
            <a:r>
              <a:rPr lang="zh-TW" altLang="en-US" sz="2200" dirty="0" smtClean="0"/>
              <a:t>更新文章排序</a:t>
            </a:r>
            <a:endParaRPr lang="en-US" altLang="zh-TW" sz="2200" dirty="0" smtClean="0"/>
          </a:p>
          <a:p>
            <a:r>
              <a:rPr lang="en-US" altLang="zh-TW" sz="2200" dirty="0" smtClean="0"/>
              <a:t>PF4.</a:t>
            </a:r>
            <a:r>
              <a:rPr lang="zh-TW" altLang="en-US" sz="2200" dirty="0" smtClean="0"/>
              <a:t>更新頁面設計</a:t>
            </a:r>
            <a:endParaRPr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1724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4154603" y="2644170"/>
            <a:ext cx="38827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9600" b="1" dirty="0" smtClean="0"/>
              <a:t>架構</a:t>
            </a:r>
            <a:r>
              <a:rPr lang="zh-TW" altLang="en-US" sz="9600" b="1" dirty="0"/>
              <a:t>圖</a:t>
            </a:r>
            <a:endParaRPr lang="zh-TW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6945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4" name="圓角矩形 3"/>
          <p:cNvSpPr/>
          <p:nvPr/>
        </p:nvSpPr>
        <p:spPr>
          <a:xfrm>
            <a:off x="5101912" y="1242145"/>
            <a:ext cx="1719943" cy="40059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主頁面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572386" y="3968071"/>
            <a:ext cx="2420914" cy="51593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選擇捷運站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3" name="肘形接點 2"/>
          <p:cNvCxnSpPr>
            <a:stCxn id="4" idx="2"/>
            <a:endCxn id="7" idx="0"/>
          </p:cNvCxnSpPr>
          <p:nvPr/>
        </p:nvCxnSpPr>
        <p:spPr>
          <a:xfrm rot="5400000">
            <a:off x="3364398" y="54003"/>
            <a:ext cx="1008751" cy="418622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圓角矩形 16"/>
          <p:cNvSpPr/>
          <p:nvPr/>
        </p:nvSpPr>
        <p:spPr>
          <a:xfrm>
            <a:off x="3701208" y="2653179"/>
            <a:ext cx="1719943" cy="41597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搜尋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0" name="肘形接點 9"/>
          <p:cNvCxnSpPr>
            <a:stCxn id="4" idx="2"/>
            <a:endCxn id="17" idx="0"/>
          </p:cNvCxnSpPr>
          <p:nvPr/>
        </p:nvCxnSpPr>
        <p:spPr>
          <a:xfrm rot="5400000">
            <a:off x="4756312" y="1447607"/>
            <a:ext cx="1010440" cy="1400704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7" idx="2"/>
            <a:endCxn id="11" idx="0"/>
          </p:cNvCxnSpPr>
          <p:nvPr/>
        </p:nvCxnSpPr>
        <p:spPr>
          <a:xfrm>
            <a:off x="1775661" y="3446147"/>
            <a:ext cx="7182" cy="521924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圓角矩形 21"/>
          <p:cNvSpPr/>
          <p:nvPr/>
        </p:nvSpPr>
        <p:spPr>
          <a:xfrm>
            <a:off x="547642" y="5113872"/>
            <a:ext cx="5326681" cy="46160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瀏覽文章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23" name="直線單箭頭接點 22"/>
          <p:cNvCxnSpPr>
            <a:stCxn id="11" idx="2"/>
          </p:cNvCxnSpPr>
          <p:nvPr/>
        </p:nvCxnSpPr>
        <p:spPr>
          <a:xfrm>
            <a:off x="1782843" y="4484002"/>
            <a:ext cx="0" cy="62987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7" idx="2"/>
          </p:cNvCxnSpPr>
          <p:nvPr/>
        </p:nvCxnSpPr>
        <p:spPr>
          <a:xfrm>
            <a:off x="4561180" y="3069155"/>
            <a:ext cx="0" cy="206252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圓角矩形 6"/>
          <p:cNvSpPr/>
          <p:nvPr/>
        </p:nvSpPr>
        <p:spPr>
          <a:xfrm>
            <a:off x="652555" y="2651490"/>
            <a:ext cx="2246212" cy="79465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選擇捷運線</a:t>
            </a:r>
            <a:endParaRPr lang="en-US" altLang="zh-TW" b="1" dirty="0" smtClean="0">
              <a:solidFill>
                <a:schemeClr val="tx1"/>
              </a:solidFill>
            </a:endParaRPr>
          </a:p>
          <a:p>
            <a:pPr algn="ctr"/>
            <a:endParaRPr lang="zh-TW" altLang="en-US" b="1" dirty="0">
              <a:solidFill>
                <a:schemeClr val="tx1"/>
              </a:solidFill>
            </a:endParaRPr>
          </a:p>
        </p:txBody>
      </p:sp>
      <p:grpSp>
        <p:nvGrpSpPr>
          <p:cNvPr id="35" name="群組 34"/>
          <p:cNvGrpSpPr/>
          <p:nvPr/>
        </p:nvGrpSpPr>
        <p:grpSpPr>
          <a:xfrm>
            <a:off x="1003548" y="3079376"/>
            <a:ext cx="1558590" cy="330712"/>
            <a:chOff x="8580863" y="2579539"/>
            <a:chExt cx="2801395" cy="551523"/>
          </a:xfrm>
        </p:grpSpPr>
        <p:sp>
          <p:nvSpPr>
            <p:cNvPr id="28" name="圓角矩形 27"/>
            <p:cNvSpPr/>
            <p:nvPr/>
          </p:nvSpPr>
          <p:spPr>
            <a:xfrm>
              <a:off x="8580863" y="2582202"/>
              <a:ext cx="560279" cy="54886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dirty="0" smtClean="0">
                  <a:solidFill>
                    <a:schemeClr val="bg1"/>
                  </a:solidFill>
                </a:rPr>
                <a:t>1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圓角矩形 28"/>
            <p:cNvSpPr/>
            <p:nvPr/>
          </p:nvSpPr>
          <p:spPr>
            <a:xfrm>
              <a:off x="9141142" y="2582202"/>
              <a:ext cx="560279" cy="548860"/>
            </a:xfrm>
            <a:prstGeom prst="roundRect">
              <a:avLst/>
            </a:prstGeom>
            <a:solidFill>
              <a:srgbClr val="EC36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dirty="0" smtClean="0">
                  <a:solidFill>
                    <a:schemeClr val="tx1"/>
                  </a:solidFill>
                </a:rPr>
                <a:t>2</a:t>
              </a:r>
              <a:endParaRPr lang="zh-TW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0" name="圓角矩形 29"/>
            <p:cNvSpPr/>
            <p:nvPr/>
          </p:nvSpPr>
          <p:spPr>
            <a:xfrm>
              <a:off x="9701421" y="2582202"/>
              <a:ext cx="560279" cy="548860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dirty="0" smtClean="0">
                  <a:solidFill>
                    <a:schemeClr val="tx1"/>
                  </a:solidFill>
                </a:rPr>
                <a:t>3</a:t>
              </a:r>
              <a:endParaRPr lang="zh-TW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圓角矩形 30"/>
            <p:cNvSpPr/>
            <p:nvPr/>
          </p:nvSpPr>
          <p:spPr>
            <a:xfrm>
              <a:off x="10821979" y="2582202"/>
              <a:ext cx="560279" cy="54886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dirty="0" smtClean="0">
                  <a:solidFill>
                    <a:schemeClr val="bg1"/>
                  </a:solidFill>
                </a:rPr>
                <a:t>5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32" name="圓角矩形 31"/>
            <p:cNvSpPr/>
            <p:nvPr/>
          </p:nvSpPr>
          <p:spPr>
            <a:xfrm>
              <a:off x="10261700" y="2579539"/>
              <a:ext cx="560279" cy="548860"/>
            </a:xfrm>
            <a:prstGeom prst="roundRect">
              <a:avLst/>
            </a:prstGeom>
            <a:solidFill>
              <a:srgbClr val="EC8D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b="1" dirty="0" smtClean="0">
                  <a:solidFill>
                    <a:schemeClr val="tx1"/>
                  </a:solidFill>
                </a:rPr>
                <a:t>4</a:t>
              </a:r>
              <a:endParaRPr lang="zh-TW" altLang="en-US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" name="直線單箭頭接點 13"/>
          <p:cNvCxnSpPr>
            <a:stCxn id="4" idx="3"/>
            <a:endCxn id="43" idx="1"/>
          </p:cNvCxnSpPr>
          <p:nvPr/>
        </p:nvCxnSpPr>
        <p:spPr>
          <a:xfrm>
            <a:off x="6821855" y="1442442"/>
            <a:ext cx="633238" cy="1631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群組 71"/>
          <p:cNvGrpSpPr/>
          <p:nvPr/>
        </p:nvGrpSpPr>
        <p:grpSpPr>
          <a:xfrm>
            <a:off x="7455093" y="1245408"/>
            <a:ext cx="3343536" cy="397330"/>
            <a:chOff x="7309120" y="1519430"/>
            <a:chExt cx="4299856" cy="39733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43" name="圓角矩形 42"/>
            <p:cNvSpPr/>
            <p:nvPr/>
          </p:nvSpPr>
          <p:spPr>
            <a:xfrm>
              <a:off x="7309120" y="1519430"/>
              <a:ext cx="1719943" cy="39733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b="1" dirty="0" smtClean="0">
                  <a:solidFill>
                    <a:schemeClr val="tx1"/>
                  </a:solidFill>
                </a:rPr>
                <a:t>註冊</a:t>
              </a:r>
              <a:endParaRPr lang="zh-TW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圓角矩形 24"/>
            <p:cNvSpPr/>
            <p:nvPr/>
          </p:nvSpPr>
          <p:spPr>
            <a:xfrm>
              <a:off x="9889033" y="1525251"/>
              <a:ext cx="1719943" cy="38745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b="1" dirty="0" smtClean="0">
                  <a:solidFill>
                    <a:schemeClr val="tx1"/>
                  </a:solidFill>
                </a:rPr>
                <a:t>登入</a:t>
              </a:r>
              <a:endParaRPr lang="zh-TW" alt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直線單箭頭接點 32"/>
            <p:cNvCxnSpPr>
              <a:stCxn id="43" idx="3"/>
              <a:endCxn id="25" idx="1"/>
            </p:cNvCxnSpPr>
            <p:nvPr/>
          </p:nvCxnSpPr>
          <p:spPr>
            <a:xfrm>
              <a:off x="9029063" y="1718095"/>
              <a:ext cx="859970" cy="883"/>
            </a:xfrm>
            <a:prstGeom prst="straightConnector1">
              <a:avLst/>
            </a:prstGeom>
            <a:grpFill/>
            <a:ln w="38100">
              <a:solidFill>
                <a:schemeClr val="accent6">
                  <a:lumMod val="75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圓角矩形 55"/>
          <p:cNvSpPr/>
          <p:nvPr/>
        </p:nvSpPr>
        <p:spPr>
          <a:xfrm>
            <a:off x="10017579" y="2651489"/>
            <a:ext cx="1562100" cy="60184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觀看追蹤者新文章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26" name="直線單箭頭接點 25"/>
          <p:cNvCxnSpPr>
            <a:endCxn id="37" idx="0"/>
          </p:cNvCxnSpPr>
          <p:nvPr/>
        </p:nvCxnSpPr>
        <p:spPr>
          <a:xfrm>
            <a:off x="8060661" y="2136419"/>
            <a:ext cx="1" cy="515071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圓角矩形 36"/>
          <p:cNvSpPr/>
          <p:nvPr/>
        </p:nvSpPr>
        <p:spPr>
          <a:xfrm>
            <a:off x="7200690" y="2651490"/>
            <a:ext cx="1719943" cy="39733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編輯個人頁面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40" name="圓角矩形 39"/>
          <p:cNvSpPr/>
          <p:nvPr/>
        </p:nvSpPr>
        <p:spPr>
          <a:xfrm>
            <a:off x="5874323" y="4010653"/>
            <a:ext cx="1224808" cy="39733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更改自</a:t>
            </a:r>
            <a:r>
              <a:rPr lang="zh-TW" altLang="en-US" b="1" dirty="0">
                <a:solidFill>
                  <a:schemeClr val="tx1"/>
                </a:solidFill>
              </a:rPr>
              <a:t>介</a:t>
            </a:r>
          </a:p>
        </p:txBody>
      </p:sp>
      <p:sp>
        <p:nvSpPr>
          <p:cNvPr id="41" name="圓角矩形 40"/>
          <p:cNvSpPr/>
          <p:nvPr/>
        </p:nvSpPr>
        <p:spPr>
          <a:xfrm>
            <a:off x="7455823" y="4010653"/>
            <a:ext cx="1209676" cy="39733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變更頭貼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42" name="圓角矩形 41"/>
          <p:cNvSpPr/>
          <p:nvPr/>
        </p:nvSpPr>
        <p:spPr>
          <a:xfrm>
            <a:off x="8925661" y="4002197"/>
            <a:ext cx="1634150" cy="39733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發文、發照片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63" name="肘形接點 62"/>
          <p:cNvCxnSpPr>
            <a:stCxn id="37" idx="2"/>
            <a:endCxn id="42" idx="0"/>
          </p:cNvCxnSpPr>
          <p:nvPr/>
        </p:nvCxnSpPr>
        <p:spPr>
          <a:xfrm rot="16200000" flipH="1">
            <a:off x="8425011" y="2684471"/>
            <a:ext cx="953377" cy="1682074"/>
          </a:xfrm>
          <a:prstGeom prst="bentConnector3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肘形接點 64"/>
          <p:cNvCxnSpPr>
            <a:stCxn id="37" idx="2"/>
            <a:endCxn id="40" idx="0"/>
          </p:cNvCxnSpPr>
          <p:nvPr/>
        </p:nvCxnSpPr>
        <p:spPr>
          <a:xfrm rot="5400000">
            <a:off x="6792779" y="2742769"/>
            <a:ext cx="961833" cy="1573935"/>
          </a:xfrm>
          <a:prstGeom prst="bentConnector3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單箭頭接點 69"/>
          <p:cNvCxnSpPr>
            <a:stCxn id="37" idx="2"/>
            <a:endCxn id="41" idx="0"/>
          </p:cNvCxnSpPr>
          <p:nvPr/>
        </p:nvCxnSpPr>
        <p:spPr>
          <a:xfrm flipH="1">
            <a:off x="8060661" y="3048820"/>
            <a:ext cx="1" cy="961833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肘形接點 85"/>
          <p:cNvCxnSpPr/>
          <p:nvPr/>
        </p:nvCxnSpPr>
        <p:spPr>
          <a:xfrm>
            <a:off x="5874323" y="2153753"/>
            <a:ext cx="4924306" cy="515071"/>
          </a:xfrm>
          <a:prstGeom prst="bentConnector2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圓角矩形 93"/>
          <p:cNvSpPr/>
          <p:nvPr/>
        </p:nvSpPr>
        <p:spPr>
          <a:xfrm>
            <a:off x="1703295" y="6012788"/>
            <a:ext cx="3002924" cy="56306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chemeClr val="tx1"/>
                </a:solidFill>
              </a:rPr>
              <a:t>按讚、留言、收藏、檢舉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07" name="直線單箭頭接點 106"/>
          <p:cNvCxnSpPr>
            <a:stCxn id="22" idx="2"/>
            <a:endCxn id="94" idx="0"/>
          </p:cNvCxnSpPr>
          <p:nvPr/>
        </p:nvCxnSpPr>
        <p:spPr>
          <a:xfrm flipH="1">
            <a:off x="3204757" y="5575481"/>
            <a:ext cx="6226" cy="43730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字方塊 122"/>
          <p:cNvSpPr txBox="1"/>
          <p:nvPr/>
        </p:nvSpPr>
        <p:spPr>
          <a:xfrm>
            <a:off x="722487" y="39299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b="1" dirty="0" smtClean="0"/>
              <a:t>架構圖：</a:t>
            </a:r>
            <a:endParaRPr lang="en-US" altLang="zh-TW" sz="3200" b="1" dirty="0" smtClean="0"/>
          </a:p>
        </p:txBody>
      </p:sp>
      <p:sp>
        <p:nvSpPr>
          <p:cNvPr id="98" name="圓角矩形 97"/>
          <p:cNvSpPr/>
          <p:nvPr/>
        </p:nvSpPr>
        <p:spPr>
          <a:xfrm>
            <a:off x="2643965" y="326158"/>
            <a:ext cx="639166" cy="20734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 smtClean="0">
              <a:solidFill>
                <a:schemeClr val="tx1"/>
              </a:solidFill>
            </a:endParaRPr>
          </a:p>
        </p:txBody>
      </p:sp>
      <p:sp>
        <p:nvSpPr>
          <p:cNvPr id="93" name="文字方塊 92"/>
          <p:cNvSpPr txBox="1"/>
          <p:nvPr/>
        </p:nvSpPr>
        <p:spPr>
          <a:xfrm>
            <a:off x="3204757" y="275942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/>
              <a:t>：遊客可使用</a:t>
            </a:r>
            <a:endParaRPr lang="zh-TW" altLang="en-US" sz="1400" dirty="0"/>
          </a:p>
        </p:txBody>
      </p:sp>
      <p:sp>
        <p:nvSpPr>
          <p:cNvPr id="100" name="圓角矩形 99"/>
          <p:cNvSpPr/>
          <p:nvPr/>
        </p:nvSpPr>
        <p:spPr>
          <a:xfrm>
            <a:off x="2643965" y="726752"/>
            <a:ext cx="639166" cy="20734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 smtClean="0">
              <a:solidFill>
                <a:schemeClr val="tx1"/>
              </a:solidFill>
            </a:endParaRPr>
          </a:p>
        </p:txBody>
      </p:sp>
      <p:sp>
        <p:nvSpPr>
          <p:cNvPr id="101" name="文字方塊 100"/>
          <p:cNvSpPr txBox="1"/>
          <p:nvPr/>
        </p:nvSpPr>
        <p:spPr>
          <a:xfrm>
            <a:off x="3204757" y="661147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/>
              <a:t>：登入後才可使用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341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1058114" y="2644170"/>
            <a:ext cx="1007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dirty="0" smtClean="0"/>
              <a:t>Wireframe&amp;</a:t>
            </a:r>
            <a:r>
              <a:rPr lang="zh-TW" altLang="en-US" sz="9600" dirty="0" smtClean="0"/>
              <a:t>灰階圖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284477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734300"/>
          </a:xfrm>
          <a:prstGeom prst="rect">
            <a:avLst/>
          </a:prstGeom>
        </p:spPr>
      </p:pic>
      <p:sp>
        <p:nvSpPr>
          <p:cNvPr id="18" name="文字方塊 17"/>
          <p:cNvSpPr txBox="1"/>
          <p:nvPr/>
        </p:nvSpPr>
        <p:spPr>
          <a:xfrm>
            <a:off x="162560" y="1076960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主頁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(</a:t>
            </a:r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未登入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)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10078720" y="205857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可切換中英文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21" name="直線單箭頭接點 20"/>
          <p:cNvCxnSpPr>
            <a:stCxn id="19" idx="0"/>
          </p:cNvCxnSpPr>
          <p:nvPr/>
        </p:nvCxnSpPr>
        <p:spPr>
          <a:xfrm flipH="1" flipV="1">
            <a:off x="10940494" y="1524000"/>
            <a:ext cx="1" cy="5345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7894320" y="3166011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登入、註冊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30" name="直線單箭頭接點 29"/>
          <p:cNvCxnSpPr>
            <a:stCxn id="26" idx="1"/>
          </p:cNvCxnSpPr>
          <p:nvPr/>
        </p:nvCxnSpPr>
        <p:spPr>
          <a:xfrm flipH="1">
            <a:off x="7183120" y="3366066"/>
            <a:ext cx="711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9265920" y="5224582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搜尋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4" name="直線單箭頭接點 3"/>
          <p:cNvCxnSpPr/>
          <p:nvPr/>
        </p:nvCxnSpPr>
        <p:spPr>
          <a:xfrm>
            <a:off x="10078720" y="5450155"/>
            <a:ext cx="11030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9083040" y="599206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回到最頂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6" name="直線單箭頭接點 5"/>
          <p:cNvCxnSpPr/>
          <p:nvPr/>
        </p:nvCxnSpPr>
        <p:spPr>
          <a:xfrm>
            <a:off x="10293628" y="6192118"/>
            <a:ext cx="8881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90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734299"/>
          </a:xfrm>
          <a:prstGeom prst="rect">
            <a:avLst/>
          </a:prstGeom>
        </p:spPr>
      </p:pic>
      <p:sp>
        <p:nvSpPr>
          <p:cNvPr id="19" name="文字方塊 18"/>
          <p:cNvSpPr txBox="1"/>
          <p:nvPr/>
        </p:nvSpPr>
        <p:spPr>
          <a:xfrm>
            <a:off x="162560" y="107696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主頁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(</a:t>
            </a:r>
            <a:r>
              <a:rPr lang="zh-TW" altLang="en-US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登入</a:t>
            </a:r>
            <a:r>
              <a:rPr lang="en-US" altLang="zh-TW" sz="3600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)</a:t>
            </a:r>
            <a:endParaRPr lang="zh-TW" altLang="en-US" sz="3600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7437120" y="3166011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登出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21" name="直線單箭頭接點 20"/>
          <p:cNvCxnSpPr/>
          <p:nvPr/>
        </p:nvCxnSpPr>
        <p:spPr>
          <a:xfrm flipH="1">
            <a:off x="6725920" y="3366066"/>
            <a:ext cx="711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9142452" y="513705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功能選單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24" name="直線單箭頭接點 23"/>
          <p:cNvCxnSpPr/>
          <p:nvPr/>
        </p:nvCxnSpPr>
        <p:spPr>
          <a:xfrm>
            <a:off x="10353040" y="5337106"/>
            <a:ext cx="7315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9142452" y="603556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華康粗圓體" panose="020F0709000000000000" pitchFamily="49" charset="-120"/>
                <a:ea typeface="華康粗圓體" panose="020F0709000000000000" pitchFamily="49" charset="-120"/>
              </a:rPr>
              <a:t>回到最頂</a:t>
            </a:r>
            <a:endParaRPr lang="zh-TW" altLang="en-US" sz="2000" b="1" dirty="0">
              <a:latin typeface="華康粗圓體" panose="020F0709000000000000" pitchFamily="49" charset="-120"/>
              <a:ea typeface="華康粗圓體" panose="020F0709000000000000" pitchFamily="49" charset="-12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>
            <a:off x="10393680" y="6253480"/>
            <a:ext cx="6908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17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3">
      <a:majorFont>
        <a:latin typeface="Calibri Light"/>
        <a:ea typeface="華康細圓體"/>
        <a:cs typeface=""/>
      </a:majorFont>
      <a:minorFont>
        <a:latin typeface="Calibri"/>
        <a:ea typeface="華康細圓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</TotalTime>
  <Words>787</Words>
  <Application>Microsoft Office PowerPoint</Application>
  <PresentationFormat>寬螢幕</PresentationFormat>
  <Paragraphs>156</Paragraphs>
  <Slides>34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0" baseType="lpstr">
      <vt:lpstr>Arial</vt:lpstr>
      <vt:lpstr>Calibri Light</vt:lpstr>
      <vt:lpstr>Calibri</vt:lpstr>
      <vt:lpstr>華康細圓體</vt:lpstr>
      <vt:lpstr>華康粗圓體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李奕昕</dc:creator>
  <cp:lastModifiedBy>李奕昕</cp:lastModifiedBy>
  <cp:revision>123</cp:revision>
  <dcterms:created xsi:type="dcterms:W3CDTF">2018-01-02T10:55:59Z</dcterms:created>
  <dcterms:modified xsi:type="dcterms:W3CDTF">2018-01-16T16:16:33Z</dcterms:modified>
</cp:coreProperties>
</file>

<file path=docProps/thumbnail.jpeg>
</file>